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Raleway"/>
      <p:regular r:id="rId58"/>
      <p:bold r:id="rId59"/>
      <p:italic r:id="rId60"/>
      <p:boldItalic r:id="rId61"/>
    </p:embeddedFont>
    <p:embeddedFont>
      <p:font typeface="Nunito"/>
      <p:regular r:id="rId62"/>
      <p:bold r:id="rId63"/>
      <p:italic r:id="rId64"/>
      <p:boldItalic r:id="rId65"/>
    </p:embeddedFont>
    <p:embeddedFont>
      <p:font typeface="Lat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6741AB-297B-4475-AF39-92C2C5DCF776}">
  <a:tblStyle styleId="{6C6741AB-297B-4475-AF39-92C2C5DCF7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regular.fntdata"/><Relationship Id="rId61" Type="http://schemas.openxmlformats.org/officeDocument/2006/relationships/font" Target="fonts/Raleway-boldItalic.fntdata"/><Relationship Id="rId20" Type="http://schemas.openxmlformats.org/officeDocument/2006/relationships/slide" Target="slides/slide13.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5.xml"/><Relationship Id="rId66" Type="http://schemas.openxmlformats.org/officeDocument/2006/relationships/font" Target="fonts/Lato-regular.fntdata"/><Relationship Id="rId21" Type="http://schemas.openxmlformats.org/officeDocument/2006/relationships/slide" Target="slides/slide14.xml"/><Relationship Id="rId65" Type="http://schemas.openxmlformats.org/officeDocument/2006/relationships/font" Target="fonts/Nunito-boldItalic.fntdata"/><Relationship Id="rId24" Type="http://schemas.openxmlformats.org/officeDocument/2006/relationships/slide" Target="slides/slide17.xml"/><Relationship Id="rId68" Type="http://schemas.openxmlformats.org/officeDocument/2006/relationships/font" Target="fonts/Lato-italic.fntdata"/><Relationship Id="rId23" Type="http://schemas.openxmlformats.org/officeDocument/2006/relationships/slide" Target="slides/slide16.xml"/><Relationship Id="rId67" Type="http://schemas.openxmlformats.org/officeDocument/2006/relationships/font" Target="fonts/Lato-bold.fntdata"/><Relationship Id="rId60" Type="http://schemas.openxmlformats.org/officeDocument/2006/relationships/font" Target="fonts/Raleway-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aleway-bold.fntdata"/><Relationship Id="rId14" Type="http://schemas.openxmlformats.org/officeDocument/2006/relationships/slide" Target="slides/slide7.xml"/><Relationship Id="rId58" Type="http://schemas.openxmlformats.org/officeDocument/2006/relationships/font" Target="fonts/Raleway-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d5426b4a7c_1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d5426b4a7c_1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d536eca448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d536eca448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d5426b4a7c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d5426b4a7c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5426b4a7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5426b4a7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d536eca44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d536eca44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d5426b4a7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d5426b4a7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d5426b4a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d5426b4a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d5426b4a7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d5426b4a7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5426b4a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5426b4a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d5426b4a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d5426b4a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d536eca448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d536eca448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d5426b4a7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d5426b4a7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5426b4a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d5426b4a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d5426b4a7c_8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d5426b4a7c_8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d5426b4a7c_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d5426b4a7c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d5426b4a7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d5426b4a7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d5426b4a7c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d5426b4a7c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d5426b4a7c_8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d5426b4a7c_8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d536eca448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d536eca448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d5426b4a7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d5426b4a7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d5426b4a7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d5426b4a7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d586c9f6d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d586c9f6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5426b4a7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d5426b4a7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d5426b4a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d5426b4a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d5426b4a7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d5426b4a7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d5426b4a7c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d5426b4a7c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d586c9f6d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d586c9f6d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5426b4a7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5426b4a7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5426b4a7c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d5426b4a7c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d5426b4a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d5426b4a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d5426b4a7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d5426b4a7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d5426b4a7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d5426b4a7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d536eca448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d536eca448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d5426b4a7c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d5426b4a7c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d5426b4a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d5426b4a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d5426b4a7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d5426b4a7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d586c9f6d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d586c9f6d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d5426b4a7c_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d5426b4a7c_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d536eca448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d536eca448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5426b4a7c_1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d5426b4a7c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d586c9f6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d586c9f6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d586c9f6d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d586c9f6d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d5426b4a7c_1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d5426b4a7c_1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d5426b4a7c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d5426b4a7c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d586c9f6d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d586c9f6d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536eca448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536eca448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5426b4a7c_1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5426b4a7c_1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d5426b4a7c_1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d5426b4a7c_1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d5426b4a7c_1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d5426b4a7c_1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6" name="Shape 86"/>
        <p:cNvGrpSpPr/>
        <p:nvPr/>
      </p:nvGrpSpPr>
      <p:grpSpPr>
        <a:xfrm>
          <a:off x="0" y="0"/>
          <a:ext cx="0" cy="0"/>
          <a:chOff x="0" y="0"/>
          <a:chExt cx="0" cy="0"/>
        </a:xfrm>
      </p:grpSpPr>
      <p:sp>
        <p:nvSpPr>
          <p:cNvPr id="87" name="Google Shape;87;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4"/>
          <p:cNvGrpSpPr/>
          <p:nvPr/>
        </p:nvGrpSpPr>
        <p:grpSpPr>
          <a:xfrm>
            <a:off x="255200" y="592"/>
            <a:ext cx="2250363" cy="1044300"/>
            <a:chOff x="255200" y="592"/>
            <a:chExt cx="2250363" cy="1044300"/>
          </a:xfrm>
        </p:grpSpPr>
        <p:sp>
          <p:nvSpPr>
            <p:cNvPr id="92" name="Google Shape;92;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905395" y="592"/>
            <a:ext cx="2250363" cy="1044300"/>
            <a:chOff x="905395" y="592"/>
            <a:chExt cx="2250363" cy="1044300"/>
          </a:xfrm>
        </p:grpSpPr>
        <p:sp>
          <p:nvSpPr>
            <p:cNvPr id="96" name="Google Shape;96;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4"/>
          <p:cNvGrpSpPr/>
          <p:nvPr/>
        </p:nvGrpSpPr>
        <p:grpSpPr>
          <a:xfrm>
            <a:off x="7057468" y="5088"/>
            <a:ext cx="1851282" cy="752108"/>
            <a:chOff x="6917201" y="0"/>
            <a:chExt cx="2227777" cy="863400"/>
          </a:xfrm>
        </p:grpSpPr>
        <p:sp>
          <p:nvSpPr>
            <p:cNvPr id="100" name="Google Shape;100;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4"/>
          <p:cNvGrpSpPr/>
          <p:nvPr/>
        </p:nvGrpSpPr>
        <p:grpSpPr>
          <a:xfrm>
            <a:off x="6553032" y="4217852"/>
            <a:ext cx="2389068" cy="925737"/>
            <a:chOff x="6917201" y="0"/>
            <a:chExt cx="2227777" cy="863400"/>
          </a:xfrm>
        </p:grpSpPr>
        <p:sp>
          <p:nvSpPr>
            <p:cNvPr id="104" name="Google Shape;104;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14"/>
          <p:cNvGrpSpPr/>
          <p:nvPr/>
        </p:nvGrpSpPr>
        <p:grpSpPr>
          <a:xfrm>
            <a:off x="199149" y="4055652"/>
            <a:ext cx="2795414" cy="1083308"/>
            <a:chOff x="6917201" y="0"/>
            <a:chExt cx="2227777" cy="863400"/>
          </a:xfrm>
        </p:grpSpPr>
        <p:sp>
          <p:nvSpPr>
            <p:cNvPr id="108" name="Google Shape;108;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12" name="Google Shape;112;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13" name="Google Shape;113;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14" name="Shape 114"/>
        <p:cNvGrpSpPr/>
        <p:nvPr/>
      </p:nvGrpSpPr>
      <p:grpSpPr>
        <a:xfrm>
          <a:off x="0" y="0"/>
          <a:ext cx="0" cy="0"/>
          <a:chOff x="0" y="0"/>
          <a:chExt cx="0" cy="0"/>
        </a:xfrm>
      </p:grpSpPr>
      <p:sp>
        <p:nvSpPr>
          <p:cNvPr id="115" name="Google Shape;115;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5"/>
          <p:cNvGrpSpPr/>
          <p:nvPr/>
        </p:nvGrpSpPr>
        <p:grpSpPr>
          <a:xfrm>
            <a:off x="5594191" y="3961115"/>
            <a:ext cx="2910145" cy="1182340"/>
            <a:chOff x="6917201" y="0"/>
            <a:chExt cx="2227777" cy="863400"/>
          </a:xfrm>
        </p:grpSpPr>
        <p:sp>
          <p:nvSpPr>
            <p:cNvPr id="117" name="Google Shape;117;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5"/>
          <p:cNvGrpSpPr/>
          <p:nvPr/>
        </p:nvGrpSpPr>
        <p:grpSpPr>
          <a:xfrm>
            <a:off x="199149" y="2"/>
            <a:ext cx="2795414" cy="1083308"/>
            <a:chOff x="6917201" y="0"/>
            <a:chExt cx="2227777" cy="863400"/>
          </a:xfrm>
        </p:grpSpPr>
        <p:sp>
          <p:nvSpPr>
            <p:cNvPr id="121" name="Google Shape;121;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125" name="Google Shape;125;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26" name="Shape 126"/>
        <p:cNvGrpSpPr/>
        <p:nvPr/>
      </p:nvGrpSpPr>
      <p:grpSpPr>
        <a:xfrm>
          <a:off x="0" y="0"/>
          <a:ext cx="0" cy="0"/>
          <a:chOff x="0" y="0"/>
          <a:chExt cx="0" cy="0"/>
        </a:xfrm>
      </p:grpSpPr>
      <p:sp>
        <p:nvSpPr>
          <p:cNvPr id="127" name="Google Shape;127;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1" name="Google Shape;131;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2" name="Google Shape;132;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33" name="Shape 133"/>
        <p:cNvGrpSpPr/>
        <p:nvPr/>
      </p:nvGrpSpPr>
      <p:grpSpPr>
        <a:xfrm>
          <a:off x="0" y="0"/>
          <a:ext cx="0" cy="0"/>
          <a:chOff x="0" y="0"/>
          <a:chExt cx="0" cy="0"/>
        </a:xfrm>
      </p:grpSpPr>
      <p:sp>
        <p:nvSpPr>
          <p:cNvPr id="134" name="Google Shape;134;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8" name="Google Shape;138;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9" name="Google Shape;139;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0" name="Google Shape;140;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41" name="Shape 141"/>
        <p:cNvGrpSpPr/>
        <p:nvPr/>
      </p:nvGrpSpPr>
      <p:grpSpPr>
        <a:xfrm>
          <a:off x="0" y="0"/>
          <a:ext cx="0" cy="0"/>
          <a:chOff x="0" y="0"/>
          <a:chExt cx="0" cy="0"/>
        </a:xfrm>
      </p:grpSpPr>
      <p:sp>
        <p:nvSpPr>
          <p:cNvPr id="142" name="Google Shape;142;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6" name="Google Shape;146;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47" name="Shape 147"/>
        <p:cNvGrpSpPr/>
        <p:nvPr/>
      </p:nvGrpSpPr>
      <p:grpSpPr>
        <a:xfrm>
          <a:off x="0" y="0"/>
          <a:ext cx="0" cy="0"/>
          <a:chOff x="0" y="0"/>
          <a:chExt cx="0" cy="0"/>
        </a:xfrm>
      </p:grpSpPr>
      <p:sp>
        <p:nvSpPr>
          <p:cNvPr id="148" name="Google Shape;148;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2" name="Google Shape;152;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53" name="Google Shape;153;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54" name="Shape 154"/>
        <p:cNvGrpSpPr/>
        <p:nvPr/>
      </p:nvGrpSpPr>
      <p:grpSpPr>
        <a:xfrm>
          <a:off x="0" y="0"/>
          <a:ext cx="0" cy="0"/>
          <a:chOff x="0" y="0"/>
          <a:chExt cx="0" cy="0"/>
        </a:xfrm>
      </p:grpSpPr>
      <p:sp>
        <p:nvSpPr>
          <p:cNvPr id="155" name="Google Shape;155;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 name="Google Shape;157;p20"/>
          <p:cNvGrpSpPr/>
          <p:nvPr/>
        </p:nvGrpSpPr>
        <p:grpSpPr>
          <a:xfrm>
            <a:off x="255991" y="-118"/>
            <a:ext cx="2251347" cy="1043408"/>
            <a:chOff x="3961956" y="4383950"/>
            <a:chExt cx="1160548" cy="548700"/>
          </a:xfrm>
        </p:grpSpPr>
        <p:sp>
          <p:nvSpPr>
            <p:cNvPr id="158" name="Google Shape;158;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0"/>
          <p:cNvGrpSpPr/>
          <p:nvPr/>
        </p:nvGrpSpPr>
        <p:grpSpPr>
          <a:xfrm>
            <a:off x="34934" y="4522125"/>
            <a:ext cx="1593306" cy="617072"/>
            <a:chOff x="6917201" y="0"/>
            <a:chExt cx="2227777" cy="863400"/>
          </a:xfrm>
        </p:grpSpPr>
        <p:sp>
          <p:nvSpPr>
            <p:cNvPr id="163" name="Google Shape;163;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0"/>
          <p:cNvGrpSpPr/>
          <p:nvPr/>
        </p:nvGrpSpPr>
        <p:grpSpPr>
          <a:xfrm>
            <a:off x="5886353" y="1243"/>
            <a:ext cx="3257455" cy="1261514"/>
            <a:chOff x="6917201" y="0"/>
            <a:chExt cx="2227777" cy="863400"/>
          </a:xfrm>
        </p:grpSpPr>
        <p:sp>
          <p:nvSpPr>
            <p:cNvPr id="167" name="Google Shape;167;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71" name="Google Shape;171;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72" name="Shape 172"/>
        <p:cNvGrpSpPr/>
        <p:nvPr/>
      </p:nvGrpSpPr>
      <p:grpSpPr>
        <a:xfrm>
          <a:off x="0" y="0"/>
          <a:ext cx="0" cy="0"/>
          <a:chOff x="0" y="0"/>
          <a:chExt cx="0" cy="0"/>
        </a:xfrm>
      </p:grpSpPr>
      <p:sp>
        <p:nvSpPr>
          <p:cNvPr id="173" name="Google Shape;173;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7" name="Google Shape;177;p2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8" name="Google Shape;178;p2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79" name="Google Shape;179;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80" name="Shape 180"/>
        <p:cNvGrpSpPr/>
        <p:nvPr/>
      </p:nvGrpSpPr>
      <p:grpSpPr>
        <a:xfrm>
          <a:off x="0" y="0"/>
          <a:ext cx="0" cy="0"/>
          <a:chOff x="0" y="0"/>
          <a:chExt cx="0" cy="0"/>
        </a:xfrm>
      </p:grpSpPr>
      <p:sp>
        <p:nvSpPr>
          <p:cNvPr id="181" name="Google Shape;181;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85" name="Google Shape;185;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6" name="Shape 186"/>
        <p:cNvGrpSpPr/>
        <p:nvPr/>
      </p:nvGrpSpPr>
      <p:grpSpPr>
        <a:xfrm>
          <a:off x="0" y="0"/>
          <a:ext cx="0" cy="0"/>
          <a:chOff x="0" y="0"/>
          <a:chExt cx="0" cy="0"/>
        </a:xfrm>
      </p:grpSpPr>
      <p:sp>
        <p:nvSpPr>
          <p:cNvPr id="187" name="Google Shape;187;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3"/>
          <p:cNvGrpSpPr/>
          <p:nvPr/>
        </p:nvGrpSpPr>
        <p:grpSpPr>
          <a:xfrm>
            <a:off x="5959222" y="4119576"/>
            <a:ext cx="2520952" cy="1024165"/>
            <a:chOff x="6917201" y="0"/>
            <a:chExt cx="2227777" cy="863400"/>
          </a:xfrm>
        </p:grpSpPr>
        <p:sp>
          <p:nvSpPr>
            <p:cNvPr id="189" name="Google Shape;189;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23"/>
          <p:cNvGrpSpPr/>
          <p:nvPr/>
        </p:nvGrpSpPr>
        <p:grpSpPr>
          <a:xfrm>
            <a:off x="199149" y="2"/>
            <a:ext cx="2795414" cy="1083308"/>
            <a:chOff x="6917201" y="0"/>
            <a:chExt cx="2227777" cy="863400"/>
          </a:xfrm>
        </p:grpSpPr>
        <p:sp>
          <p:nvSpPr>
            <p:cNvPr id="193" name="Google Shape;193;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97" name="Google Shape;197;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98" name="Google Shape;198;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
        <p:nvSpPr>
          <p:cNvPr id="200" name="Google Shape;200;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84" name="Google Shape;84;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5" name="Google Shape;85;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22.jpg"/><Relationship Id="rId5" Type="http://schemas.openxmlformats.org/officeDocument/2006/relationships/image" Target="../media/image16.jpg"/><Relationship Id="rId6" Type="http://schemas.openxmlformats.org/officeDocument/2006/relationships/image" Target="../media/image14.jpg"/><Relationship Id="rId7" Type="http://schemas.openxmlformats.org/officeDocument/2006/relationships/image" Target="../media/image13.jpg"/><Relationship Id="rId8"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6.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24.jpg"/><Relationship Id="rId5" Type="http://schemas.openxmlformats.org/officeDocument/2006/relationships/image" Target="../media/image30.jpg"/><Relationship Id="rId6"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jp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keras.io/api/application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keras.io/api/applications/" TargetMode="Externa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12.jpg"/><Relationship Id="rId6"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Fine-grained FoodX-251 classification</a:t>
            </a:r>
            <a:endParaRPr/>
          </a:p>
        </p:txBody>
      </p:sp>
      <p:sp>
        <p:nvSpPr>
          <p:cNvPr id="206" name="Google Shape;206;p25"/>
          <p:cNvSpPr txBox="1"/>
          <p:nvPr>
            <p:ph idx="1" type="subTitle"/>
          </p:nvPr>
        </p:nvSpPr>
        <p:spPr>
          <a:xfrm>
            <a:off x="6528300" y="3903500"/>
            <a:ext cx="2371800" cy="941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it"/>
              <a:t>Kevin Pretell	816725</a:t>
            </a:r>
            <a:endParaRPr/>
          </a:p>
          <a:p>
            <a:pPr indent="0" lvl="0" marL="0" rtl="0" algn="l">
              <a:spcBef>
                <a:spcPts val="0"/>
              </a:spcBef>
              <a:spcAft>
                <a:spcPts val="0"/>
              </a:spcAft>
              <a:buNone/>
            </a:pPr>
            <a:r>
              <a:rPr lang="it"/>
              <a:t>Simone Benitozzi	889407</a:t>
            </a:r>
            <a:endParaRPr/>
          </a:p>
          <a:p>
            <a:pPr indent="0" lvl="0" marL="0" rtl="0" algn="l">
              <a:spcBef>
                <a:spcPts val="0"/>
              </a:spcBef>
              <a:spcAft>
                <a:spcPts val="0"/>
              </a:spcAft>
              <a:buNone/>
            </a:pPr>
            <a:r>
              <a:rPr lang="it"/>
              <a:t>Raffaele Cerizza	845512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4"/>
          <p:cNvPicPr preferRelativeResize="0"/>
          <p:nvPr/>
        </p:nvPicPr>
        <p:blipFill rotWithShape="1">
          <a:blip r:embed="rId3">
            <a:alphaModFix/>
          </a:blip>
          <a:srcRect b="64382" l="12722" r="9225" t="13516"/>
          <a:stretch/>
        </p:blipFill>
        <p:spPr>
          <a:xfrm>
            <a:off x="271400" y="339500"/>
            <a:ext cx="5533952" cy="901490"/>
          </a:xfrm>
          <a:prstGeom prst="rect">
            <a:avLst/>
          </a:prstGeom>
          <a:noFill/>
          <a:ln>
            <a:noFill/>
          </a:ln>
        </p:spPr>
      </p:pic>
      <p:pic>
        <p:nvPicPr>
          <p:cNvPr id="279" name="Google Shape;279;p34"/>
          <p:cNvPicPr preferRelativeResize="0"/>
          <p:nvPr/>
        </p:nvPicPr>
        <p:blipFill rotWithShape="1">
          <a:blip r:embed="rId3">
            <a:alphaModFix/>
          </a:blip>
          <a:srcRect b="11660" l="12722" r="9225" t="55714"/>
          <a:stretch/>
        </p:blipFill>
        <p:spPr>
          <a:xfrm>
            <a:off x="271400" y="1240990"/>
            <a:ext cx="5533952" cy="1330760"/>
          </a:xfrm>
          <a:prstGeom prst="rect">
            <a:avLst/>
          </a:prstGeom>
          <a:noFill/>
          <a:ln>
            <a:noFill/>
          </a:ln>
        </p:spPr>
      </p:pic>
      <p:sp>
        <p:nvSpPr>
          <p:cNvPr id="280" name="Google Shape;280;p34"/>
          <p:cNvSpPr txBox="1"/>
          <p:nvPr/>
        </p:nvSpPr>
        <p:spPr>
          <a:xfrm>
            <a:off x="6105300" y="1306113"/>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Gingerbread</a:t>
            </a:r>
            <a:endParaRPr sz="1000">
              <a:latin typeface="Lato"/>
              <a:ea typeface="Lato"/>
              <a:cs typeface="Lato"/>
              <a:sym typeface="Lato"/>
            </a:endParaRPr>
          </a:p>
        </p:txBody>
      </p:sp>
      <p:pic>
        <p:nvPicPr>
          <p:cNvPr id="281" name="Google Shape;281;p34"/>
          <p:cNvPicPr preferRelativeResize="0"/>
          <p:nvPr/>
        </p:nvPicPr>
        <p:blipFill rotWithShape="1">
          <a:blip r:embed="rId4">
            <a:alphaModFix/>
          </a:blip>
          <a:srcRect b="67777" l="13013" r="9292" t="16136"/>
          <a:stretch/>
        </p:blipFill>
        <p:spPr>
          <a:xfrm>
            <a:off x="289150" y="2809775"/>
            <a:ext cx="5193675" cy="872185"/>
          </a:xfrm>
          <a:prstGeom prst="rect">
            <a:avLst/>
          </a:prstGeom>
          <a:noFill/>
          <a:ln>
            <a:noFill/>
          </a:ln>
        </p:spPr>
      </p:pic>
      <p:pic>
        <p:nvPicPr>
          <p:cNvPr id="282" name="Google Shape;282;p34"/>
          <p:cNvPicPr preferRelativeResize="0"/>
          <p:nvPr/>
        </p:nvPicPr>
        <p:blipFill rotWithShape="1">
          <a:blip r:embed="rId4">
            <a:alphaModFix/>
          </a:blip>
          <a:srcRect b="15825" l="13013" r="9292" t="59567"/>
          <a:stretch/>
        </p:blipFill>
        <p:spPr>
          <a:xfrm>
            <a:off x="289150" y="3681958"/>
            <a:ext cx="5193675" cy="1334216"/>
          </a:xfrm>
          <a:prstGeom prst="rect">
            <a:avLst/>
          </a:prstGeom>
          <a:noFill/>
          <a:ln>
            <a:noFill/>
          </a:ln>
        </p:spPr>
      </p:pic>
      <p:sp>
        <p:nvSpPr>
          <p:cNvPr id="283" name="Google Shape;283;p34"/>
          <p:cNvSpPr txBox="1"/>
          <p:nvPr/>
        </p:nvSpPr>
        <p:spPr>
          <a:xfrm>
            <a:off x="5901600" y="39723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Torte</a:t>
            </a:r>
            <a:endParaRPr sz="10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a:t>
            </a:r>
            <a:r>
              <a:rPr b="1" lang="it" sz="1600">
                <a:latin typeface="Lato"/>
                <a:ea typeface="Lato"/>
                <a:cs typeface="Lato"/>
                <a:sym typeface="Lato"/>
              </a:rPr>
              <a:t> - Bilanciamento delle classi</a:t>
            </a:r>
            <a:endParaRPr b="1" sz="1600">
              <a:latin typeface="Lato"/>
              <a:ea typeface="Lato"/>
              <a:cs typeface="Lato"/>
              <a:sym typeface="Lato"/>
            </a:endParaRPr>
          </a:p>
        </p:txBody>
      </p:sp>
      <p:sp>
        <p:nvSpPr>
          <p:cNvPr id="289" name="Google Shape;289;p35"/>
          <p:cNvSpPr txBox="1"/>
          <p:nvPr/>
        </p:nvSpPr>
        <p:spPr>
          <a:xfrm>
            <a:off x="814250" y="1483400"/>
            <a:ext cx="7570200" cy="12621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A seguito della pulizia, è sorta la necessità di ribilanciare il dataset, avente classi con numeri molto diversi di immagini, a partire da un minimo di 22 per arrivare ad un massimo di 629.</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È stata scelta una soglia target di 500 immagini per classe, che ha reso il dataset di dimensione totale di 125500 immagini, vicino quindi alle dimensioni originali</a:t>
            </a:r>
            <a:endParaRPr>
              <a:latin typeface="Lato"/>
              <a:ea typeface="Lato"/>
              <a:cs typeface="Lato"/>
              <a:sym typeface="Lato"/>
            </a:endParaRPr>
          </a:p>
        </p:txBody>
      </p:sp>
      <p:pic>
        <p:nvPicPr>
          <p:cNvPr id="290" name="Google Shape;290;p35"/>
          <p:cNvPicPr preferRelativeResize="0"/>
          <p:nvPr/>
        </p:nvPicPr>
        <p:blipFill>
          <a:blip r:embed="rId3">
            <a:alphaModFix/>
          </a:blip>
          <a:stretch>
            <a:fillRect/>
          </a:stretch>
        </p:blipFill>
        <p:spPr>
          <a:xfrm>
            <a:off x="857724" y="2745500"/>
            <a:ext cx="7428551" cy="239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6"/>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4 - Bilanciamento delle classi: a) Oversampling</a:t>
            </a:r>
            <a:endParaRPr b="1" sz="1600">
              <a:latin typeface="Lato"/>
              <a:ea typeface="Lato"/>
              <a:cs typeface="Lato"/>
              <a:sym typeface="Lato"/>
            </a:endParaRPr>
          </a:p>
        </p:txBody>
      </p:sp>
      <p:sp>
        <p:nvSpPr>
          <p:cNvPr id="296" name="Google Shape;296;p36"/>
          <p:cNvSpPr txBox="1"/>
          <p:nvPr/>
        </p:nvSpPr>
        <p:spPr>
          <a:xfrm>
            <a:off x="814250" y="1483400"/>
            <a:ext cx="7570200" cy="26628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Per le classi minoritarie sono stati provati degli algoritmi statistici per l’augmentation del dataset, quali </a:t>
            </a:r>
            <a:r>
              <a:rPr b="1" lang="it">
                <a:latin typeface="Lato"/>
                <a:ea typeface="Lato"/>
                <a:cs typeface="Lato"/>
                <a:sym typeface="Lato"/>
              </a:rPr>
              <a:t>SMOTE</a:t>
            </a:r>
            <a:r>
              <a:rPr lang="it">
                <a:latin typeface="Lato"/>
                <a:ea typeface="Lato"/>
                <a:cs typeface="Lato"/>
                <a:sym typeface="Lato"/>
              </a:rPr>
              <a:t> e la sua variante </a:t>
            </a:r>
            <a:r>
              <a:rPr b="1" lang="it">
                <a:latin typeface="Lato"/>
                <a:ea typeface="Lato"/>
                <a:cs typeface="Lato"/>
                <a:sym typeface="Lato"/>
              </a:rPr>
              <a:t>ADASYN</a:t>
            </a:r>
            <a:r>
              <a:rPr lang="it">
                <a:latin typeface="Lato"/>
                <a:ea typeface="Lato"/>
                <a:cs typeface="Lato"/>
                <a:sym typeface="Lato"/>
              </a:rPr>
              <a:t>, ma entrambi creavano nuove immagini con forti componenti rumorose, soprattutto nelle variazioni del colore, per tanto i risultati ottenuti sono poi stati scartati</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È stato quindi effettuato un oversampling delle classi minoritarie per mezzo di data augmentation sulle immagini, e nello specifico sulle seguenti componenti:</a:t>
            </a:r>
            <a:endParaRPr>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rotation_range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shear_range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zoom_range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brightness_range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width_shift_range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height_shift_range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horizontal_flip</a:t>
            </a:r>
            <a:endParaRPr sz="1300">
              <a:latin typeface="Lato"/>
              <a:ea typeface="Lato"/>
              <a:cs typeface="Lato"/>
              <a:sym typeface="Lato"/>
            </a:endParaRPr>
          </a:p>
        </p:txBody>
      </p:sp>
      <p:pic>
        <p:nvPicPr>
          <p:cNvPr id="297" name="Google Shape;297;p36"/>
          <p:cNvPicPr preferRelativeResize="0"/>
          <p:nvPr/>
        </p:nvPicPr>
        <p:blipFill>
          <a:blip r:embed="rId3">
            <a:alphaModFix/>
          </a:blip>
          <a:stretch>
            <a:fillRect/>
          </a:stretch>
        </p:blipFill>
        <p:spPr>
          <a:xfrm>
            <a:off x="5431388" y="2984413"/>
            <a:ext cx="1069000" cy="934680"/>
          </a:xfrm>
          <a:prstGeom prst="rect">
            <a:avLst/>
          </a:prstGeom>
          <a:noFill/>
          <a:ln>
            <a:noFill/>
          </a:ln>
        </p:spPr>
      </p:pic>
      <p:pic>
        <p:nvPicPr>
          <p:cNvPr id="298" name="Google Shape;298;p36"/>
          <p:cNvPicPr preferRelativeResize="0"/>
          <p:nvPr/>
        </p:nvPicPr>
        <p:blipFill>
          <a:blip r:embed="rId4">
            <a:alphaModFix/>
          </a:blip>
          <a:stretch>
            <a:fillRect/>
          </a:stretch>
        </p:blipFill>
        <p:spPr>
          <a:xfrm>
            <a:off x="3544412" y="3907415"/>
            <a:ext cx="1068975" cy="1182923"/>
          </a:xfrm>
          <a:prstGeom prst="rect">
            <a:avLst/>
          </a:prstGeom>
          <a:noFill/>
          <a:ln>
            <a:noFill/>
          </a:ln>
        </p:spPr>
      </p:pic>
      <p:pic>
        <p:nvPicPr>
          <p:cNvPr id="299" name="Google Shape;299;p36"/>
          <p:cNvPicPr preferRelativeResize="0"/>
          <p:nvPr/>
        </p:nvPicPr>
        <p:blipFill>
          <a:blip r:embed="rId5">
            <a:alphaModFix/>
          </a:blip>
          <a:stretch>
            <a:fillRect/>
          </a:stretch>
        </p:blipFill>
        <p:spPr>
          <a:xfrm>
            <a:off x="5431412" y="3907412"/>
            <a:ext cx="1068975" cy="1182923"/>
          </a:xfrm>
          <a:prstGeom prst="rect">
            <a:avLst/>
          </a:prstGeom>
          <a:noFill/>
          <a:ln>
            <a:noFill/>
          </a:ln>
        </p:spPr>
      </p:pic>
      <p:pic>
        <p:nvPicPr>
          <p:cNvPr id="300" name="Google Shape;300;p36"/>
          <p:cNvPicPr preferRelativeResize="0"/>
          <p:nvPr/>
        </p:nvPicPr>
        <p:blipFill>
          <a:blip r:embed="rId6">
            <a:alphaModFix/>
          </a:blip>
          <a:stretch>
            <a:fillRect/>
          </a:stretch>
        </p:blipFill>
        <p:spPr>
          <a:xfrm>
            <a:off x="3544410" y="2997050"/>
            <a:ext cx="1068975" cy="909400"/>
          </a:xfrm>
          <a:prstGeom prst="rect">
            <a:avLst/>
          </a:prstGeom>
          <a:noFill/>
          <a:ln>
            <a:noFill/>
          </a:ln>
        </p:spPr>
      </p:pic>
      <p:pic>
        <p:nvPicPr>
          <p:cNvPr id="301" name="Google Shape;301;p36"/>
          <p:cNvPicPr preferRelativeResize="0"/>
          <p:nvPr/>
        </p:nvPicPr>
        <p:blipFill>
          <a:blip r:embed="rId7">
            <a:alphaModFix/>
          </a:blip>
          <a:stretch>
            <a:fillRect/>
          </a:stretch>
        </p:blipFill>
        <p:spPr>
          <a:xfrm>
            <a:off x="7318400" y="2736200"/>
            <a:ext cx="1182900" cy="1182900"/>
          </a:xfrm>
          <a:prstGeom prst="rect">
            <a:avLst/>
          </a:prstGeom>
          <a:noFill/>
          <a:ln>
            <a:noFill/>
          </a:ln>
        </p:spPr>
      </p:pic>
      <p:pic>
        <p:nvPicPr>
          <p:cNvPr id="302" name="Google Shape;302;p36"/>
          <p:cNvPicPr preferRelativeResize="0"/>
          <p:nvPr/>
        </p:nvPicPr>
        <p:blipFill>
          <a:blip r:embed="rId8">
            <a:alphaModFix/>
          </a:blip>
          <a:stretch>
            <a:fillRect/>
          </a:stretch>
        </p:blipFill>
        <p:spPr>
          <a:xfrm>
            <a:off x="7318400" y="3907425"/>
            <a:ext cx="1182900" cy="118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4 - Bilanciamento delle classi</a:t>
            </a:r>
            <a:r>
              <a:rPr b="1" lang="it" sz="1600">
                <a:latin typeface="Lato"/>
                <a:ea typeface="Lato"/>
                <a:cs typeface="Lato"/>
                <a:sym typeface="Lato"/>
              </a:rPr>
              <a:t>: b) Undersampling</a:t>
            </a:r>
            <a:endParaRPr b="1" sz="1600">
              <a:latin typeface="Lato"/>
              <a:ea typeface="Lato"/>
              <a:cs typeface="Lato"/>
              <a:sym typeface="Lato"/>
            </a:endParaRPr>
          </a:p>
        </p:txBody>
      </p:sp>
      <p:sp>
        <p:nvSpPr>
          <p:cNvPr id="308" name="Google Shape;308;p37"/>
          <p:cNvSpPr txBox="1"/>
          <p:nvPr/>
        </p:nvSpPr>
        <p:spPr>
          <a:xfrm>
            <a:off x="814250" y="1483400"/>
            <a:ext cx="7570200" cy="1046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La fase di Undersampling ha invece previsto la rimozione delle immagini in eccesso rispetto alla soglia scelta, mediante un sampling randomico con distribuzione normale</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Ne risulta la seguente distribuzione uniforme delle classi:</a:t>
            </a:r>
            <a:endParaRPr>
              <a:latin typeface="Lato"/>
              <a:ea typeface="Lato"/>
              <a:cs typeface="Lato"/>
              <a:sym typeface="Lato"/>
            </a:endParaRPr>
          </a:p>
          <a:p>
            <a:pPr indent="0" lvl="0" marL="457200" rtl="0" algn="just">
              <a:spcBef>
                <a:spcPts val="0"/>
              </a:spcBef>
              <a:spcAft>
                <a:spcPts val="0"/>
              </a:spcAft>
              <a:buNone/>
            </a:pPr>
            <a:r>
              <a:t/>
            </a:r>
            <a:endParaRPr>
              <a:latin typeface="Lato"/>
              <a:ea typeface="Lato"/>
              <a:cs typeface="Lato"/>
              <a:sym typeface="Lato"/>
            </a:endParaRPr>
          </a:p>
        </p:txBody>
      </p:sp>
      <p:pic>
        <p:nvPicPr>
          <p:cNvPr id="309" name="Google Shape;309;p37"/>
          <p:cNvPicPr preferRelativeResize="0"/>
          <p:nvPr/>
        </p:nvPicPr>
        <p:blipFill>
          <a:blip r:embed="rId3">
            <a:alphaModFix/>
          </a:blip>
          <a:stretch>
            <a:fillRect/>
          </a:stretch>
        </p:blipFill>
        <p:spPr>
          <a:xfrm>
            <a:off x="425825" y="2351950"/>
            <a:ext cx="8292350" cy="279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3" name="Shape 313"/>
        <p:cNvGrpSpPr/>
        <p:nvPr/>
      </p:nvGrpSpPr>
      <p:grpSpPr>
        <a:xfrm>
          <a:off x="0" y="0"/>
          <a:ext cx="0" cy="0"/>
          <a:chOff x="0" y="0"/>
          <a:chExt cx="0" cy="0"/>
        </a:xfrm>
      </p:grpSpPr>
      <p:sp>
        <p:nvSpPr>
          <p:cNvPr id="314" name="Google Shape;314;p38"/>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a:t>
            </a:r>
            <a:r>
              <a:rPr b="1" lang="it" sz="1600">
                <a:latin typeface="Lato"/>
                <a:ea typeface="Lato"/>
                <a:cs typeface="Lato"/>
                <a:sym typeface="Lato"/>
              </a:rPr>
              <a:t> - Analisi del Validation set Degradato: a) individuazione dei difetti</a:t>
            </a:r>
            <a:endParaRPr b="1" sz="1600">
              <a:latin typeface="Lato"/>
              <a:ea typeface="Lato"/>
              <a:cs typeface="Lato"/>
              <a:sym typeface="Lato"/>
            </a:endParaRPr>
          </a:p>
        </p:txBody>
      </p:sp>
      <p:sp>
        <p:nvSpPr>
          <p:cNvPr id="315" name="Google Shape;315;p38"/>
          <p:cNvSpPr txBox="1"/>
          <p:nvPr/>
        </p:nvSpPr>
        <p:spPr>
          <a:xfrm>
            <a:off x="786900" y="1346350"/>
            <a:ext cx="7570200" cy="3632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L’</a:t>
            </a:r>
            <a:r>
              <a:rPr b="1" lang="it">
                <a:latin typeface="Lato"/>
                <a:ea typeface="Lato"/>
                <a:cs typeface="Lato"/>
                <a:sym typeface="Lato"/>
              </a:rPr>
              <a:t>obiettivo</a:t>
            </a:r>
            <a:r>
              <a:rPr lang="it">
                <a:latin typeface="Lato"/>
                <a:ea typeface="Lato"/>
                <a:cs typeface="Lato"/>
                <a:sym typeface="Lato"/>
              </a:rPr>
              <a:t> del presente lavoro è ottenere le performance di classificazione più elevate su un validation set contenente immagini con condizioni di acquisizione non ottimali. </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Il </a:t>
            </a:r>
            <a:r>
              <a:rPr b="1" lang="it">
                <a:latin typeface="Lato"/>
                <a:ea typeface="Lato"/>
                <a:cs typeface="Lato"/>
                <a:sym typeface="Lato"/>
              </a:rPr>
              <a:t>problema</a:t>
            </a:r>
            <a:r>
              <a:rPr lang="it">
                <a:latin typeface="Lato"/>
                <a:ea typeface="Lato"/>
                <a:cs typeface="Lato"/>
                <a:sym typeface="Lato"/>
              </a:rPr>
              <a:t> posto dal validation set degradato consiste nella maggior difficoltà per un modello di classificazione nel riconoscere le feature caratterizzanti le classi.</a:t>
            </a:r>
            <a:endParaRPr>
              <a:latin typeface="Lato"/>
              <a:ea typeface="Lato"/>
              <a:cs typeface="Lato"/>
              <a:sym typeface="Lato"/>
            </a:endParaRPr>
          </a:p>
          <a:p>
            <a:pPr indent="-317500" lvl="0" marL="457200" rtl="0" algn="just">
              <a:spcBef>
                <a:spcPts val="0"/>
              </a:spcBef>
              <a:spcAft>
                <a:spcPts val="0"/>
              </a:spcAft>
              <a:buSzPts val="1400"/>
              <a:buFont typeface="Lato"/>
              <a:buChar char="●"/>
            </a:pPr>
            <a:r>
              <a:rPr lang="it">
                <a:latin typeface="Lato"/>
                <a:ea typeface="Lato"/>
                <a:cs typeface="Lato"/>
                <a:sym typeface="Lato"/>
              </a:rPr>
              <a:t>La </a:t>
            </a:r>
            <a:r>
              <a:rPr b="1" lang="it">
                <a:latin typeface="Lato"/>
                <a:ea typeface="Lato"/>
                <a:cs typeface="Lato"/>
                <a:sym typeface="Lato"/>
              </a:rPr>
              <a:t>soluzione</a:t>
            </a:r>
            <a:r>
              <a:rPr lang="it">
                <a:latin typeface="Lato"/>
                <a:ea typeface="Lato"/>
                <a:cs typeface="Lato"/>
                <a:sym typeface="Lato"/>
              </a:rPr>
              <a:t> da noi proposta consiste nell’effettuare un’operazione di data augmentation sul train set. Questa operazione prevede l’individuazione e la replicazione sul train set dei difetti del validation set degradato. In questo modo il train set conterrà sia le immagini originali sia le nuove immagini degradate. Questa operazione comporta quantomeno due effetti:</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incrementa il numero di istanze di ogni classe del train set;</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introduce maggiore variabilità nel train set. </a:t>
            </a:r>
            <a:endParaRPr>
              <a:latin typeface="Lato"/>
              <a:ea typeface="Lato"/>
              <a:cs typeface="Lato"/>
              <a:sym typeface="Lato"/>
            </a:endParaRPr>
          </a:p>
          <a:p>
            <a:pPr indent="0" lvl="0" marL="0" rtl="0" algn="just">
              <a:spcBef>
                <a:spcPts val="0"/>
              </a:spcBef>
              <a:spcAft>
                <a:spcPts val="0"/>
              </a:spcAft>
              <a:buNone/>
            </a:pPr>
            <a:r>
              <a:rPr lang="it">
                <a:latin typeface="Lato"/>
                <a:ea typeface="Lato"/>
                <a:cs typeface="Lato"/>
                <a:sym typeface="Lato"/>
              </a:rPr>
              <a:t>	Questi effetti inducono una migliore generalizzazione dei modelli di classificazione. </a:t>
            </a:r>
            <a:endParaRPr>
              <a:latin typeface="Lato"/>
              <a:ea typeface="Lato"/>
              <a:cs typeface="Lato"/>
              <a:sym typeface="Lato"/>
            </a:endParaRPr>
          </a:p>
          <a:p>
            <a:pPr indent="0" lvl="0" marL="457200" rtl="0" algn="just">
              <a:spcBef>
                <a:spcPts val="0"/>
              </a:spcBef>
              <a:spcAft>
                <a:spcPts val="0"/>
              </a:spcAft>
              <a:buNone/>
            </a:pPr>
            <a:r>
              <a:rPr lang="it">
                <a:latin typeface="Lato"/>
                <a:ea typeface="Lato"/>
                <a:cs typeface="Lato"/>
                <a:sym typeface="Lato"/>
              </a:rPr>
              <a:t>Infatti: “</a:t>
            </a:r>
            <a:r>
              <a:rPr lang="it" u="sng">
                <a:latin typeface="Lato"/>
                <a:ea typeface="Lato"/>
                <a:cs typeface="Lato"/>
                <a:sym typeface="Lato"/>
              </a:rPr>
              <a:t>the accuracy is</a:t>
            </a:r>
            <a:r>
              <a:rPr lang="it">
                <a:latin typeface="Lato"/>
                <a:ea typeface="Lato"/>
                <a:cs typeface="Lato"/>
                <a:sym typeface="Lato"/>
              </a:rPr>
              <a:t> inversely proportionate to the number of classes while being </a:t>
            </a:r>
            <a:r>
              <a:rPr lang="it" u="sng">
                <a:latin typeface="Lato"/>
                <a:ea typeface="Lato"/>
                <a:cs typeface="Lato"/>
                <a:sym typeface="Lato"/>
              </a:rPr>
              <a:t>directly proportionate to the sample size per class of the dataset</a:t>
            </a:r>
            <a:r>
              <a:rPr lang="it">
                <a:latin typeface="Lato"/>
                <a:ea typeface="Lato"/>
                <a:cs typeface="Lato"/>
                <a:sym typeface="Lato"/>
              </a:rPr>
              <a:t>” (Zanisham Z., Lee C.P., Lim K.M., </a:t>
            </a:r>
            <a:r>
              <a:rPr i="1" lang="it">
                <a:latin typeface="Lato"/>
                <a:ea typeface="Lato"/>
                <a:cs typeface="Lato"/>
                <a:sym typeface="Lato"/>
              </a:rPr>
              <a:t>Food Recognition with ResNet-50</a:t>
            </a:r>
            <a:r>
              <a:rPr lang="it">
                <a:latin typeface="Lato"/>
                <a:ea typeface="Lato"/>
                <a:cs typeface="Lato"/>
                <a:sym typeface="Lato"/>
              </a:rPr>
              <a:t>, in </a:t>
            </a:r>
            <a:r>
              <a:rPr i="1" lang="it">
                <a:latin typeface="Lato"/>
                <a:ea typeface="Lato"/>
                <a:cs typeface="Lato"/>
                <a:sym typeface="Lato"/>
              </a:rPr>
              <a:t>2020 IEEE 2nd International Conference on Artificial Intelligence in Engineering and Technology (IICAIET)</a:t>
            </a:r>
            <a:r>
              <a:rPr lang="it">
                <a:latin typeface="Lato"/>
                <a:ea typeface="Lato"/>
                <a:cs typeface="Lato"/>
                <a:sym typeface="Lato"/>
              </a:rPr>
              <a:t>, 2020).</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9" name="Shape 319"/>
        <p:cNvGrpSpPr/>
        <p:nvPr/>
      </p:nvGrpSpPr>
      <p:grpSpPr>
        <a:xfrm>
          <a:off x="0" y="0"/>
          <a:ext cx="0" cy="0"/>
          <a:chOff x="0" y="0"/>
          <a:chExt cx="0" cy="0"/>
        </a:xfrm>
      </p:grpSpPr>
      <p:sp>
        <p:nvSpPr>
          <p:cNvPr id="320" name="Google Shape;320;p39"/>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21" name="Google Shape;321;p39"/>
          <p:cNvSpPr txBox="1"/>
          <p:nvPr/>
        </p:nvSpPr>
        <p:spPr>
          <a:xfrm>
            <a:off x="814250" y="1330225"/>
            <a:ext cx="5143500" cy="34479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Blur</a:t>
            </a:r>
            <a:r>
              <a:rPr lang="it">
                <a:latin typeface="Lato"/>
                <a:ea typeface="Lato"/>
                <a:cs typeface="Lato"/>
                <a:sym typeface="Lato"/>
              </a:rPr>
              <a:t>.</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Il primo artefatto individuato è il blur. Il valore del blur è stato individuato come segue:</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a ogni immagine del validation set non degradato è stato applicato un filtro gaussiano con diversi valori di sigma;</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è valutata la qualità dell’immagine così degradata con la metrica no reference </a:t>
            </a:r>
            <a:r>
              <a:rPr b="1" lang="it" sz="1100">
                <a:latin typeface="Lato"/>
                <a:ea typeface="Lato"/>
                <a:cs typeface="Lato"/>
                <a:sym typeface="Lato"/>
              </a:rPr>
              <a:t>Brisque</a:t>
            </a:r>
            <a:r>
              <a:rPr lang="it" sz="1100">
                <a:latin typeface="Lato"/>
                <a:ea typeface="Lato"/>
                <a:cs typeface="Lato"/>
                <a:sym typeface="Lato"/>
              </a:rPr>
              <a:t>;</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a:t>
            </a:r>
            <a:r>
              <a:rPr lang="it" sz="1100">
                <a:latin typeface="Lato"/>
                <a:ea typeface="Lato"/>
                <a:cs typeface="Lato"/>
                <a:sym typeface="Lato"/>
              </a:rPr>
              <a:t>l valore di sigma accettato è quello che ha portato al valore di Brisque più vicino a quello dell’immagine corrispondente del validation set degradato.</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Si è preferita la metrica Brisque alle metriche full reference in quanto la prima ha permesso di ottenere immagini degradate più simili a quelle del validation set degradato secondo un giudizio umano. </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Infine si è riscontrato che la presenza del blur era alternativa alla presenza del rumore gaussiano. Pertanto è stato utilizzato un algoritmo di </a:t>
            </a:r>
            <a:r>
              <a:rPr b="1" lang="it" sz="1100">
                <a:latin typeface="Lato"/>
                <a:ea typeface="Lato"/>
                <a:cs typeface="Lato"/>
                <a:sym typeface="Lato"/>
              </a:rPr>
              <a:t>Noise Level Estimation</a:t>
            </a:r>
            <a:r>
              <a:rPr lang="it" sz="1100">
                <a:latin typeface="Lato"/>
                <a:ea typeface="Lato"/>
                <a:cs typeface="Lato"/>
                <a:sym typeface="Lato"/>
              </a:rPr>
              <a:t>[1] per verificare la presenza di rumore gaussiano.  In questo modo: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è velocizzato il procedimento di analisi delle immagini;</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si sono evitate degradazioni eccessive e indesiderate. </a:t>
            </a:r>
            <a:endParaRPr sz="1100">
              <a:latin typeface="Lato"/>
              <a:ea typeface="Lato"/>
              <a:cs typeface="Lato"/>
              <a:sym typeface="Lato"/>
            </a:endParaRPr>
          </a:p>
        </p:txBody>
      </p:sp>
      <p:pic>
        <p:nvPicPr>
          <p:cNvPr id="322" name="Google Shape;322;p39"/>
          <p:cNvPicPr preferRelativeResize="0"/>
          <p:nvPr/>
        </p:nvPicPr>
        <p:blipFill>
          <a:blip r:embed="rId3">
            <a:alphaModFix/>
          </a:blip>
          <a:stretch>
            <a:fillRect/>
          </a:stretch>
        </p:blipFill>
        <p:spPr>
          <a:xfrm>
            <a:off x="6110150" y="1380200"/>
            <a:ext cx="2701400" cy="3366198"/>
          </a:xfrm>
          <a:prstGeom prst="rect">
            <a:avLst/>
          </a:prstGeom>
          <a:noFill/>
          <a:ln>
            <a:noFill/>
          </a:ln>
        </p:spPr>
      </p:pic>
      <p:sp>
        <p:nvSpPr>
          <p:cNvPr id="323" name="Google Shape;323;p39"/>
          <p:cNvSpPr txBox="1"/>
          <p:nvPr/>
        </p:nvSpPr>
        <p:spPr>
          <a:xfrm>
            <a:off x="330525" y="47464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https://it.mathworks.com/matlabcentral/fileexchange/36921-noise-level-estimation-from-a-single-image?tab=discussions%2F1383263.</a:t>
            </a:r>
            <a:endParaRPr sz="8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7" name="Shape 327"/>
        <p:cNvGrpSpPr/>
        <p:nvPr/>
      </p:nvGrpSpPr>
      <p:grpSpPr>
        <a:xfrm>
          <a:off x="0" y="0"/>
          <a:ext cx="0" cy="0"/>
          <a:chOff x="0" y="0"/>
          <a:chExt cx="0" cy="0"/>
        </a:xfrm>
      </p:grpSpPr>
      <p:sp>
        <p:nvSpPr>
          <p:cNvPr id="328" name="Google Shape;328;p40"/>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29" name="Google Shape;329;p40"/>
          <p:cNvSpPr txBox="1"/>
          <p:nvPr/>
        </p:nvSpPr>
        <p:spPr>
          <a:xfrm>
            <a:off x="798125" y="1265725"/>
            <a:ext cx="5143500" cy="3632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Problemi di white balancing</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L’intensità dei colori di molte immagini è alterata. Questo porta un oggetto bianco a non apparire bianco</a:t>
            </a:r>
            <a:r>
              <a:rPr lang="it" sz="1000">
                <a:latin typeface="Lato"/>
                <a:ea typeface="Lato"/>
                <a:cs typeface="Lato"/>
                <a:sym typeface="Lato"/>
              </a:rPr>
              <a:t>. Si è quindi proceduto a calcolare dei pesi per i canali R, G e B in modo da poter replicare queste alterazioni. In particolare: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per ogni immagine degradata vengono applicati gli algoritmi di white balancing </a:t>
            </a:r>
            <a:r>
              <a:rPr b="1" lang="it" sz="1000">
                <a:latin typeface="Lato"/>
                <a:ea typeface="Lato"/>
                <a:cs typeface="Lato"/>
                <a:sym typeface="Lato"/>
              </a:rPr>
              <a:t>Shades of Gray</a:t>
            </a:r>
            <a:r>
              <a:rPr lang="it" sz="1000">
                <a:latin typeface="Lato"/>
                <a:ea typeface="Lato"/>
                <a:cs typeface="Lato"/>
                <a:sym typeface="Lato"/>
              </a:rPr>
              <a:t>, </a:t>
            </a:r>
            <a:r>
              <a:rPr b="1" lang="it" sz="1000">
                <a:latin typeface="Lato"/>
                <a:ea typeface="Lato"/>
                <a:cs typeface="Lato"/>
                <a:sym typeface="Lato"/>
              </a:rPr>
              <a:t>General Gray World</a:t>
            </a:r>
            <a:r>
              <a:rPr lang="it" sz="1000">
                <a:latin typeface="Lato"/>
                <a:ea typeface="Lato"/>
                <a:cs typeface="Lato"/>
                <a:sym typeface="Lato"/>
              </a:rPr>
              <a:t>, </a:t>
            </a:r>
            <a:r>
              <a:rPr b="1" lang="it" sz="1000">
                <a:latin typeface="Lato"/>
                <a:ea typeface="Lato"/>
                <a:cs typeface="Lato"/>
                <a:sym typeface="Lato"/>
              </a:rPr>
              <a:t>Gray Edge (1st order)</a:t>
            </a:r>
            <a:r>
              <a:rPr lang="it" sz="1000">
                <a:latin typeface="Lato"/>
                <a:ea typeface="Lato"/>
                <a:cs typeface="Lato"/>
                <a:sym typeface="Lato"/>
              </a:rPr>
              <a:t> e </a:t>
            </a:r>
            <a:r>
              <a:rPr b="1" lang="it" sz="1000">
                <a:latin typeface="Lato"/>
                <a:ea typeface="Lato"/>
                <a:cs typeface="Lato"/>
                <a:sym typeface="Lato"/>
              </a:rPr>
              <a:t>Gray Edge (2nd order)</a:t>
            </a:r>
            <a:r>
              <a:rPr lang="it" sz="1000">
                <a:latin typeface="Lato"/>
                <a:ea typeface="Lato"/>
                <a:cs typeface="Lato"/>
                <a:sym typeface="Lato"/>
              </a:rPr>
              <a:t>;</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questi algoritmi restituiscono dei pesi per i canali R, G e B;</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questi pesi vengono applicati all’immagine ottenuta al passo precedente (in tema di blur);</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calcola il valore di Brisque dell’immagine così ottenuta;</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accettano i pesi R, G e B che portano al valore di Brisque più vicino a quello dell’immagine corrispondente del validation set degradato.</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Per l’implementazione degli algoritmi di white balancing è stata utilizzata una funzione esterna[1].</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Tra gli algoritmi di white balancing non sono stati utilizzati gli algoritmi </a:t>
            </a:r>
            <a:r>
              <a:rPr b="1" lang="it" sz="1000">
                <a:latin typeface="Lato"/>
                <a:ea typeface="Lato"/>
                <a:cs typeface="Lato"/>
                <a:sym typeface="Lato"/>
              </a:rPr>
              <a:t>White Point</a:t>
            </a:r>
            <a:r>
              <a:rPr lang="it" sz="1000">
                <a:latin typeface="Lato"/>
                <a:ea typeface="Lato"/>
                <a:cs typeface="Lato"/>
                <a:sym typeface="Lato"/>
              </a:rPr>
              <a:t> e </a:t>
            </a:r>
            <a:r>
              <a:rPr b="1" lang="it" sz="1000">
                <a:latin typeface="Lato"/>
                <a:ea typeface="Lato"/>
                <a:cs typeface="Lato"/>
                <a:sym typeface="Lato"/>
              </a:rPr>
              <a:t>Gray World</a:t>
            </a:r>
            <a:r>
              <a:rPr lang="it" sz="1000">
                <a:latin typeface="Lato"/>
                <a:ea typeface="Lato"/>
                <a:cs typeface="Lato"/>
                <a:sym typeface="Lato"/>
              </a:rPr>
              <a:t> in quanto:</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il primo assume che la probabilità di avere una superficie bianca nell’immagine sia alta; questo non è sempre vero; e infatti questo algoritmo ha spesso restituito risultati scadenti;</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il secondo assume che la media della distribuzione dei colori dell’immagine sia un grigio; e anche questo non è sempre vero.</a:t>
            </a:r>
            <a:endParaRPr sz="1100">
              <a:latin typeface="Lato"/>
              <a:ea typeface="Lato"/>
              <a:cs typeface="Lato"/>
              <a:sym typeface="Lato"/>
            </a:endParaRPr>
          </a:p>
        </p:txBody>
      </p:sp>
      <p:pic>
        <p:nvPicPr>
          <p:cNvPr id="330" name="Google Shape;330;p40"/>
          <p:cNvPicPr preferRelativeResize="0"/>
          <p:nvPr/>
        </p:nvPicPr>
        <p:blipFill>
          <a:blip r:embed="rId3">
            <a:alphaModFix/>
          </a:blip>
          <a:stretch>
            <a:fillRect/>
          </a:stretch>
        </p:blipFill>
        <p:spPr>
          <a:xfrm>
            <a:off x="6131650" y="1331975"/>
            <a:ext cx="2776775" cy="3416725"/>
          </a:xfrm>
          <a:prstGeom prst="rect">
            <a:avLst/>
          </a:prstGeom>
          <a:noFill/>
          <a:ln>
            <a:noFill/>
          </a:ln>
        </p:spPr>
      </p:pic>
      <p:sp>
        <p:nvSpPr>
          <p:cNvPr id="331" name="Google Shape;331;p40"/>
          <p:cNvSpPr txBox="1"/>
          <p:nvPr/>
        </p:nvSpPr>
        <p:spPr>
          <a:xfrm>
            <a:off x="298275" y="47867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Bianco S., Buzzelli M., </a:t>
            </a:r>
            <a:r>
              <a:rPr i="1" lang="it" sz="800">
                <a:latin typeface="Lato"/>
                <a:ea typeface="Lato"/>
                <a:cs typeface="Lato"/>
                <a:sym typeface="Lato"/>
              </a:rPr>
              <a:t>Truncated Edge-based Color Constancy</a:t>
            </a:r>
            <a:r>
              <a:rPr lang="it" sz="800">
                <a:latin typeface="Lato"/>
                <a:ea typeface="Lato"/>
                <a:cs typeface="Lato"/>
                <a:sym typeface="Lato"/>
              </a:rPr>
              <a:t>, in </a:t>
            </a:r>
            <a:r>
              <a:rPr i="1" lang="it" sz="800">
                <a:latin typeface="Lato"/>
                <a:ea typeface="Lato"/>
                <a:cs typeface="Lato"/>
                <a:sym typeface="Lato"/>
              </a:rPr>
              <a:t>2022 IEEE 12th International Conference on Consumer Electronics (ICCE-Berlin), </a:t>
            </a:r>
            <a:r>
              <a:rPr lang="it" sz="800">
                <a:latin typeface="Lato"/>
                <a:ea typeface="Lato"/>
                <a:cs typeface="Lato"/>
                <a:sym typeface="Lato"/>
              </a:rPr>
              <a:t>2022</a:t>
            </a:r>
            <a:r>
              <a:rPr lang="it" sz="800">
                <a:latin typeface="Lato"/>
                <a:ea typeface="Lato"/>
                <a:cs typeface="Lato"/>
                <a:sym typeface="Lato"/>
              </a:rPr>
              <a:t>.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a:t>
            </a:r>
            <a:r>
              <a:rPr lang="it" sz="800">
                <a:latin typeface="Lato"/>
                <a:ea typeface="Lato"/>
                <a:cs typeface="Lato"/>
                <a:sym typeface="Lato"/>
              </a:rPr>
              <a:t>https://github.com/simone-255-255-255/Truncated_EdgeBased_CC</a:t>
            </a:r>
            <a:r>
              <a:rPr lang="it" sz="800">
                <a:latin typeface="Lato"/>
                <a:ea typeface="Lato"/>
                <a:cs typeface="Lato"/>
                <a:sym typeface="Lato"/>
              </a:rPr>
              <a:t>.</a:t>
            </a:r>
            <a:endParaRPr sz="8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5" name="Shape 335"/>
        <p:cNvGrpSpPr/>
        <p:nvPr/>
      </p:nvGrpSpPr>
      <p:grpSpPr>
        <a:xfrm>
          <a:off x="0" y="0"/>
          <a:ext cx="0" cy="0"/>
          <a:chOff x="0" y="0"/>
          <a:chExt cx="0" cy="0"/>
        </a:xfrm>
      </p:grpSpPr>
      <p:sp>
        <p:nvSpPr>
          <p:cNvPr id="336" name="Google Shape;336;p41"/>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37" name="Google Shape;337;p41"/>
          <p:cNvSpPr txBox="1"/>
          <p:nvPr/>
        </p:nvSpPr>
        <p:spPr>
          <a:xfrm>
            <a:off x="233800" y="1265725"/>
            <a:ext cx="5933400" cy="4402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Contrasto</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Le immagini degradate presentano un contrasto alterato. Questo porta le immagini a essere  molto sovraesposte o molto sottoesposte. Per trovare il valore di questa alterazione si è proceduto come segue: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per ogni immagine ottenuta dal passo precedente si applica una </a:t>
            </a:r>
            <a:r>
              <a:rPr b="1" lang="it" sz="1000">
                <a:latin typeface="Lato"/>
                <a:ea typeface="Lato"/>
                <a:cs typeface="Lato"/>
                <a:sym typeface="Lato"/>
              </a:rPr>
              <a:t>gamma correction</a:t>
            </a:r>
            <a:r>
              <a:rPr lang="it" sz="1000">
                <a:latin typeface="Lato"/>
                <a:ea typeface="Lato"/>
                <a:cs typeface="Lato"/>
                <a:sym typeface="Lato"/>
              </a:rPr>
              <a:t> </a:t>
            </a:r>
            <a:r>
              <a:rPr b="1" lang="it" sz="1000">
                <a:latin typeface="Lato"/>
                <a:ea typeface="Lato"/>
                <a:cs typeface="Lato"/>
                <a:sym typeface="Lato"/>
              </a:rPr>
              <a:t>globale</a:t>
            </a:r>
            <a:r>
              <a:rPr lang="it" sz="1000">
                <a:latin typeface="Lato"/>
                <a:ea typeface="Lato"/>
                <a:cs typeface="Lato"/>
                <a:sym typeface="Lato"/>
              </a:rPr>
              <a:t>: V</a:t>
            </a:r>
            <a:r>
              <a:rPr lang="it" sz="600">
                <a:latin typeface="Lato"/>
                <a:ea typeface="Lato"/>
                <a:cs typeface="Lato"/>
                <a:sym typeface="Lato"/>
              </a:rPr>
              <a:t>out </a:t>
            </a:r>
            <a:r>
              <a:rPr lang="it" sz="1000">
                <a:latin typeface="Lato"/>
                <a:ea typeface="Lato"/>
                <a:cs typeface="Lato"/>
                <a:sym typeface="Lato"/>
              </a:rPr>
              <a:t>= V</a:t>
            </a:r>
            <a:r>
              <a:rPr lang="it" sz="600">
                <a:latin typeface="Lato"/>
                <a:ea typeface="Lato"/>
                <a:cs typeface="Lato"/>
                <a:sym typeface="Lato"/>
              </a:rPr>
              <a:t>in</a:t>
            </a:r>
            <a:r>
              <a:rPr lang="it" sz="1000">
                <a:latin typeface="Lato"/>
                <a:ea typeface="Lato"/>
                <a:cs typeface="Lato"/>
                <a:sym typeface="Lato"/>
              </a:rPr>
              <a:t> </a:t>
            </a:r>
            <a:r>
              <a:rPr baseline="30000" lang="it" sz="1000">
                <a:latin typeface="Lato"/>
                <a:ea typeface="Lato"/>
                <a:cs typeface="Lato"/>
                <a:sym typeface="Lato"/>
              </a:rPr>
              <a:t>gamma</a:t>
            </a:r>
            <a:r>
              <a:rPr lang="it" sz="1000">
                <a:latin typeface="Lato"/>
                <a:ea typeface="Lato"/>
                <a:cs typeface="Lato"/>
                <a:sym typeface="Lato"/>
              </a:rPr>
              <a:t> (dove V</a:t>
            </a:r>
            <a:r>
              <a:rPr lang="it" sz="600">
                <a:latin typeface="Lato"/>
                <a:ea typeface="Lato"/>
                <a:cs typeface="Lato"/>
                <a:sym typeface="Lato"/>
              </a:rPr>
              <a:t>out  </a:t>
            </a:r>
            <a:r>
              <a:rPr lang="it" sz="1000">
                <a:latin typeface="Lato"/>
                <a:ea typeface="Lato"/>
                <a:cs typeface="Lato"/>
                <a:sym typeface="Lato"/>
              </a:rPr>
              <a:t>è il valore di output e V</a:t>
            </a:r>
            <a:r>
              <a:rPr lang="it" sz="600">
                <a:latin typeface="Lato"/>
                <a:ea typeface="Lato"/>
                <a:cs typeface="Lato"/>
                <a:sym typeface="Lato"/>
              </a:rPr>
              <a:t>in</a:t>
            </a:r>
            <a:r>
              <a:rPr lang="it" sz="1000">
                <a:latin typeface="Lato"/>
                <a:ea typeface="Lato"/>
                <a:cs typeface="Lato"/>
                <a:sym typeface="Lato"/>
              </a:rPr>
              <a:t> è il valore di input); </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vengono applicati diversi valori di gamma;</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viene accettato il valore di gamma che porta al valore più alto della metrica full reference </a:t>
            </a:r>
            <a:r>
              <a:rPr b="1" lang="it" sz="1000">
                <a:latin typeface="Lato"/>
                <a:ea typeface="Lato"/>
                <a:cs typeface="Lato"/>
                <a:sym typeface="Lato"/>
              </a:rPr>
              <a:t>Structural Similarity Index Measure (SSIM)</a:t>
            </a:r>
            <a:r>
              <a:rPr lang="it" sz="1000">
                <a:latin typeface="Lato"/>
                <a:ea typeface="Lato"/>
                <a:cs typeface="Lato"/>
                <a:sym typeface="Lato"/>
              </a:rPr>
              <a:t>. In questo caso la metrica viene calcolata tra l’immagine del validation set degradato e quella corrispondente del validation set pulito che è stata progressivamente degradata. Il valore SSIM è stato calcolato sulle immagini in scala di grigi corrispondenti al canale V dello spazio colore HSV. </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In questo caso non è stata utilizzata la metrica Brisque in quanto empiricamente questa metrica ha sempre restituito lo stesso valore nonostante la variazione del livello di gamma.</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Si è  utilizzata una </a:t>
            </a:r>
            <a:r>
              <a:rPr b="1" lang="it" sz="1000">
                <a:latin typeface="Lato"/>
                <a:ea typeface="Lato"/>
                <a:cs typeface="Lato"/>
                <a:sym typeface="Lato"/>
              </a:rPr>
              <a:t>gamma correction</a:t>
            </a:r>
            <a:r>
              <a:rPr lang="it" sz="1000">
                <a:latin typeface="Lato"/>
                <a:ea typeface="Lato"/>
                <a:cs typeface="Lato"/>
                <a:sym typeface="Lato"/>
              </a:rPr>
              <a:t> globale invece che </a:t>
            </a:r>
            <a:r>
              <a:rPr b="1" lang="it" sz="1000">
                <a:latin typeface="Lato"/>
                <a:ea typeface="Lato"/>
                <a:cs typeface="Lato"/>
                <a:sym typeface="Lato"/>
              </a:rPr>
              <a:t>locale</a:t>
            </a:r>
            <a:r>
              <a:rPr lang="it" sz="1000">
                <a:latin typeface="Lato"/>
                <a:ea typeface="Lato"/>
                <a:cs typeface="Lato"/>
                <a:sym typeface="Lato"/>
              </a:rPr>
              <a:t> in quanto:</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le immagini degradate con gamma globale sono risultate più simili a quelle del validation set degradato sia a un confronto visivo sia per la qualità valutata con le metriche;</a:t>
            </a:r>
            <a:endParaRPr sz="1000">
              <a:latin typeface="Lato"/>
              <a:ea typeface="Lato"/>
              <a:cs typeface="Lato"/>
              <a:sym typeface="Lato"/>
            </a:endParaRPr>
          </a:p>
          <a:p>
            <a:pPr indent="-292100" lvl="0" marL="914400" rtl="0" algn="just">
              <a:spcBef>
                <a:spcPts val="0"/>
              </a:spcBef>
              <a:spcAft>
                <a:spcPts val="0"/>
              </a:spcAft>
              <a:buSzPts val="1000"/>
              <a:buFont typeface="Lato"/>
              <a:buChar char="○"/>
            </a:pPr>
            <a:r>
              <a:rPr lang="it" sz="1000">
                <a:latin typeface="Lato"/>
                <a:ea typeface="Lato"/>
                <a:cs typeface="Lato"/>
                <a:sym typeface="Lato"/>
              </a:rPr>
              <a:t>si è preferito in ogni caso avere una maggiore degradazione delle immagini in modo da poter poi estrarre feature maggiormente invarianti. 	</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In ogni caso è stata implementata anche una gamma correction locale adattativa prendendo spunto dalla principale letteratura di riferimento[1].</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p:txBody>
      </p:sp>
      <p:sp>
        <p:nvSpPr>
          <p:cNvPr id="338" name="Google Shape;338;p41"/>
          <p:cNvSpPr txBox="1"/>
          <p:nvPr/>
        </p:nvSpPr>
        <p:spPr>
          <a:xfrm>
            <a:off x="137050" y="4835700"/>
            <a:ext cx="836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Schettini R. et al., </a:t>
            </a:r>
            <a:r>
              <a:rPr i="1" lang="it" sz="800">
                <a:latin typeface="Lato"/>
                <a:ea typeface="Lato"/>
                <a:cs typeface="Lato"/>
                <a:sym typeface="Lato"/>
              </a:rPr>
              <a:t>Contrast image correction method</a:t>
            </a:r>
            <a:r>
              <a:rPr lang="it" sz="800">
                <a:latin typeface="Lato"/>
                <a:ea typeface="Lato"/>
                <a:cs typeface="Lato"/>
                <a:sym typeface="Lato"/>
              </a:rPr>
              <a:t>, in </a:t>
            </a:r>
            <a:r>
              <a:rPr i="1" lang="it" sz="800">
                <a:latin typeface="Lato"/>
                <a:ea typeface="Lato"/>
                <a:cs typeface="Lato"/>
                <a:sym typeface="Lato"/>
              </a:rPr>
              <a:t>Journal of Electronic Imaging 19(2)</a:t>
            </a:r>
            <a:r>
              <a:rPr lang="it" sz="800">
                <a:latin typeface="Lato"/>
                <a:ea typeface="Lato"/>
                <a:cs typeface="Lato"/>
                <a:sym typeface="Lato"/>
              </a:rPr>
              <a:t>, 2010</a:t>
            </a:r>
            <a:r>
              <a:rPr lang="it" sz="800">
                <a:latin typeface="Lato"/>
                <a:ea typeface="Lato"/>
                <a:cs typeface="Lato"/>
                <a:sym typeface="Lato"/>
              </a:rPr>
              <a:t>. </a:t>
            </a:r>
            <a:endParaRPr sz="800">
              <a:latin typeface="Lato"/>
              <a:ea typeface="Lato"/>
              <a:cs typeface="Lato"/>
              <a:sym typeface="Lato"/>
            </a:endParaRPr>
          </a:p>
        </p:txBody>
      </p:sp>
      <p:pic>
        <p:nvPicPr>
          <p:cNvPr id="339" name="Google Shape;339;p41"/>
          <p:cNvPicPr preferRelativeResize="0"/>
          <p:nvPr/>
        </p:nvPicPr>
        <p:blipFill>
          <a:blip r:embed="rId3">
            <a:alphaModFix/>
          </a:blip>
          <a:stretch>
            <a:fillRect/>
          </a:stretch>
        </p:blipFill>
        <p:spPr>
          <a:xfrm>
            <a:off x="6578100" y="3034275"/>
            <a:ext cx="2321150" cy="1650575"/>
          </a:xfrm>
          <a:prstGeom prst="rect">
            <a:avLst/>
          </a:prstGeom>
          <a:noFill/>
          <a:ln>
            <a:noFill/>
          </a:ln>
        </p:spPr>
      </p:pic>
      <p:pic>
        <p:nvPicPr>
          <p:cNvPr id="340" name="Google Shape;340;p41"/>
          <p:cNvPicPr preferRelativeResize="0"/>
          <p:nvPr/>
        </p:nvPicPr>
        <p:blipFill>
          <a:blip r:embed="rId4">
            <a:alphaModFix/>
          </a:blip>
          <a:stretch>
            <a:fillRect/>
          </a:stretch>
        </p:blipFill>
        <p:spPr>
          <a:xfrm>
            <a:off x="6578112" y="1185100"/>
            <a:ext cx="2321139" cy="1650575"/>
          </a:xfrm>
          <a:prstGeom prst="rect">
            <a:avLst/>
          </a:prstGeom>
          <a:noFill/>
          <a:ln>
            <a:noFill/>
          </a:ln>
        </p:spPr>
      </p:pic>
      <p:sp>
        <p:nvSpPr>
          <p:cNvPr id="341" name="Google Shape;341;p41"/>
          <p:cNvSpPr txBox="1"/>
          <p:nvPr/>
        </p:nvSpPr>
        <p:spPr>
          <a:xfrm>
            <a:off x="7303875" y="2773275"/>
            <a:ext cx="13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originale</a:t>
            </a:r>
            <a:endParaRPr i="1" sz="800">
              <a:latin typeface="Lato"/>
              <a:ea typeface="Lato"/>
              <a:cs typeface="Lato"/>
              <a:sym typeface="Lato"/>
            </a:endParaRPr>
          </a:p>
        </p:txBody>
      </p:sp>
      <p:sp>
        <p:nvSpPr>
          <p:cNvPr id="342" name="Google Shape;342;p41"/>
          <p:cNvSpPr txBox="1"/>
          <p:nvPr/>
        </p:nvSpPr>
        <p:spPr>
          <a:xfrm>
            <a:off x="7303875" y="4626550"/>
            <a:ext cx="135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degradata</a:t>
            </a:r>
            <a:endParaRPr i="1" sz="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6" name="Shape 346"/>
        <p:cNvGrpSpPr/>
        <p:nvPr/>
      </p:nvGrpSpPr>
      <p:grpSpPr>
        <a:xfrm>
          <a:off x="0" y="0"/>
          <a:ext cx="0" cy="0"/>
          <a:chOff x="0" y="0"/>
          <a:chExt cx="0" cy="0"/>
        </a:xfrm>
      </p:grpSpPr>
      <p:sp>
        <p:nvSpPr>
          <p:cNvPr id="347" name="Google Shape;347;p42"/>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48" name="Google Shape;348;p42"/>
          <p:cNvSpPr txBox="1"/>
          <p:nvPr/>
        </p:nvSpPr>
        <p:spPr>
          <a:xfrm>
            <a:off x="798125" y="1265725"/>
            <a:ext cx="5143500" cy="37866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b="1" lang="it">
                <a:latin typeface="Lato"/>
                <a:ea typeface="Lato"/>
                <a:cs typeface="Lato"/>
                <a:sym typeface="Lato"/>
              </a:rPr>
              <a:t>Rumore gaussiano</a:t>
            </a:r>
            <a:r>
              <a:rPr lang="it">
                <a:latin typeface="Lato"/>
                <a:ea typeface="Lato"/>
                <a:cs typeface="Lato"/>
                <a:sym typeface="Lato"/>
              </a:rPr>
              <a:t>. </a:t>
            </a:r>
            <a:endParaRPr>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Molte immagini sono affette da rumore gaussiano</a:t>
            </a:r>
            <a:r>
              <a:rPr lang="it" sz="1100">
                <a:latin typeface="Lato"/>
                <a:ea typeface="Lato"/>
                <a:cs typeface="Lato"/>
                <a:sym typeface="Lato"/>
              </a:rPr>
              <a:t>. Si è quindi proceduto a calcolare questo rumore. In particolare:</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per ogni immagine ottenuta dal passo precedente viene applicato l’algoritmo di </a:t>
            </a:r>
            <a:r>
              <a:rPr b="1" lang="it" sz="1100">
                <a:latin typeface="Lato"/>
                <a:ea typeface="Lato"/>
                <a:cs typeface="Lato"/>
                <a:sym typeface="Lato"/>
              </a:rPr>
              <a:t>Noise Level Estimation</a:t>
            </a:r>
            <a:r>
              <a:rPr lang="it" sz="1100">
                <a:latin typeface="Lato"/>
                <a:ea typeface="Lato"/>
                <a:cs typeface="Lato"/>
                <a:sym typeface="Lato"/>
              </a:rPr>
              <a:t> citato in precedenza[1] per determinare se l’immagine è affetta da rumore gaussiano;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in caso affermativo l’immagine viene convertita in scala di grigi con la stessa modalità esposta per il contrasto;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poi viene applicato all’immagine un rumore gaussiano ottenuto con diversi valori della potenza di disturbo (varianza del rumore gaussiano);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v</a:t>
            </a:r>
            <a:r>
              <a:rPr lang="it" sz="1100">
                <a:latin typeface="Lato"/>
                <a:ea typeface="Lato"/>
                <a:cs typeface="Lato"/>
                <a:sym typeface="Lato"/>
              </a:rPr>
              <a:t>iene accettato il valore di rumore gaussiano che porta al valore di Brisque più vicino a quello della corrispondente immagine del validation set degradato.</a:t>
            </a:r>
            <a:endParaRPr sz="1100">
              <a:latin typeface="Lato"/>
              <a:ea typeface="Lato"/>
              <a:cs typeface="Lato"/>
              <a:sym typeface="Lato"/>
            </a:endParaRPr>
          </a:p>
          <a:p>
            <a:pPr indent="0" lvl="0" marL="457200" rtl="0" algn="just">
              <a:spcBef>
                <a:spcPts val="0"/>
              </a:spcBef>
              <a:spcAft>
                <a:spcPts val="0"/>
              </a:spcAft>
              <a:buNone/>
            </a:pPr>
            <a:r>
              <a:rPr lang="it" sz="1100">
                <a:latin typeface="Lato"/>
                <a:ea typeface="Lato"/>
                <a:cs typeface="Lato"/>
                <a:sym typeface="Lato"/>
              </a:rPr>
              <a:t>Si è verificato a campione che le immagini erano affette (non da rumore </a:t>
            </a:r>
            <a:r>
              <a:rPr b="1" lang="it" sz="1100">
                <a:latin typeface="Lato"/>
                <a:ea typeface="Lato"/>
                <a:cs typeface="Lato"/>
                <a:sym typeface="Lato"/>
              </a:rPr>
              <a:t>salt and pepper</a:t>
            </a:r>
            <a:r>
              <a:rPr lang="it" sz="1100">
                <a:latin typeface="Lato"/>
                <a:ea typeface="Lato"/>
                <a:cs typeface="Lato"/>
                <a:sym typeface="Lato"/>
              </a:rPr>
              <a:t>, ma) da rumore gaussiano. Infatti:</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il rumore non veniva corretto tramite filtro mediano;</a:t>
            </a:r>
            <a:endParaRPr sz="1100">
              <a:latin typeface="Lato"/>
              <a:ea typeface="Lato"/>
              <a:cs typeface="Lato"/>
              <a:sym typeface="Lato"/>
            </a:endParaRPr>
          </a:p>
          <a:p>
            <a:pPr indent="-298450" lvl="0" marL="914400" rtl="0" algn="just">
              <a:spcBef>
                <a:spcPts val="0"/>
              </a:spcBef>
              <a:spcAft>
                <a:spcPts val="0"/>
              </a:spcAft>
              <a:buSzPts val="1100"/>
              <a:buFont typeface="Lato"/>
              <a:buChar char="○"/>
            </a:pPr>
            <a:r>
              <a:rPr lang="it" sz="1100">
                <a:latin typeface="Lato"/>
                <a:ea typeface="Lato"/>
                <a:cs typeface="Lato"/>
                <a:sym typeface="Lato"/>
              </a:rPr>
              <a:t>l’istogramma dei colori dell’immagine degradata era più simile a quello di un’immagine affetta da rumore gaussiano. </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a:p>
            <a:pPr indent="0" lvl="0" marL="0" rtl="0" algn="just">
              <a:spcBef>
                <a:spcPts val="0"/>
              </a:spcBef>
              <a:spcAft>
                <a:spcPts val="0"/>
              </a:spcAft>
              <a:buNone/>
            </a:pPr>
            <a:r>
              <a:t/>
            </a:r>
            <a:endParaRPr sz="1100">
              <a:latin typeface="Lato"/>
              <a:ea typeface="Lato"/>
              <a:cs typeface="Lato"/>
              <a:sym typeface="Lato"/>
            </a:endParaRPr>
          </a:p>
        </p:txBody>
      </p:sp>
      <p:sp>
        <p:nvSpPr>
          <p:cNvPr id="349" name="Google Shape;349;p42"/>
          <p:cNvSpPr txBox="1"/>
          <p:nvPr/>
        </p:nvSpPr>
        <p:spPr>
          <a:xfrm>
            <a:off x="298275" y="4786700"/>
            <a:ext cx="836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Implementazione in MATLAB: https://it.mathworks.com/matlabcentral/fileexchange/36921-noise-level-estimation-from-a-single-image?tab=discussions%2F1383263.</a:t>
            </a:r>
            <a:endParaRPr sz="800">
              <a:latin typeface="Lato"/>
              <a:ea typeface="Lato"/>
              <a:cs typeface="Lato"/>
              <a:sym typeface="Lato"/>
            </a:endParaRPr>
          </a:p>
        </p:txBody>
      </p:sp>
      <p:pic>
        <p:nvPicPr>
          <p:cNvPr id="350" name="Google Shape;350;p42"/>
          <p:cNvPicPr preferRelativeResize="0"/>
          <p:nvPr/>
        </p:nvPicPr>
        <p:blipFill>
          <a:blip r:embed="rId3">
            <a:alphaModFix/>
          </a:blip>
          <a:stretch>
            <a:fillRect/>
          </a:stretch>
        </p:blipFill>
        <p:spPr>
          <a:xfrm>
            <a:off x="6529998" y="1323775"/>
            <a:ext cx="2370352" cy="346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4" name="Shape 354"/>
        <p:cNvGrpSpPr/>
        <p:nvPr/>
      </p:nvGrpSpPr>
      <p:grpSpPr>
        <a:xfrm>
          <a:off x="0" y="0"/>
          <a:ext cx="0" cy="0"/>
          <a:chOff x="0" y="0"/>
          <a:chExt cx="0" cy="0"/>
        </a:xfrm>
      </p:grpSpPr>
      <p:sp>
        <p:nvSpPr>
          <p:cNvPr id="355" name="Google Shape;355;p43"/>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 individuazione dei difetti</a:t>
            </a:r>
            <a:endParaRPr b="1" sz="1600">
              <a:latin typeface="Lato"/>
              <a:ea typeface="Lato"/>
              <a:cs typeface="Lato"/>
              <a:sym typeface="Lato"/>
            </a:endParaRPr>
          </a:p>
        </p:txBody>
      </p:sp>
      <p:sp>
        <p:nvSpPr>
          <p:cNvPr id="356" name="Google Shape;356;p43"/>
          <p:cNvSpPr txBox="1"/>
          <p:nvPr/>
        </p:nvSpPr>
        <p:spPr>
          <a:xfrm>
            <a:off x="88675" y="1265725"/>
            <a:ext cx="8803800" cy="11082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Lato"/>
              <a:buChar char="●"/>
            </a:pPr>
            <a:r>
              <a:rPr lang="it" sz="1200">
                <a:latin typeface="Lato"/>
                <a:ea typeface="Lato"/>
                <a:cs typeface="Lato"/>
                <a:sym typeface="Lato"/>
              </a:rPr>
              <a:t>Le attività precedenti hanno portato a individuare e a quantificare i difetti delle immagini del validation set degradato. Il tempo computazionale di queste attività è stato di 34231 secondi (circa 9 ore e mezza).</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Si è quindi proceduto ad applicare questi difetti alle corrispondenti immagini del validation set non degradato in modo da verificare la correttezza della procedura anche attraverso un giudizio umano soggettivo. Si riportano qui alcuni esempi dei risultati ottenuti: </a:t>
            </a:r>
            <a:endParaRPr sz="900">
              <a:latin typeface="Lato"/>
              <a:ea typeface="Lato"/>
              <a:cs typeface="Lato"/>
              <a:sym typeface="Lato"/>
            </a:endParaRPr>
          </a:p>
        </p:txBody>
      </p:sp>
      <p:pic>
        <p:nvPicPr>
          <p:cNvPr id="357" name="Google Shape;357;p43"/>
          <p:cNvPicPr preferRelativeResize="0"/>
          <p:nvPr/>
        </p:nvPicPr>
        <p:blipFill>
          <a:blip r:embed="rId3">
            <a:alphaModFix/>
          </a:blip>
          <a:stretch>
            <a:fillRect/>
          </a:stretch>
        </p:blipFill>
        <p:spPr>
          <a:xfrm>
            <a:off x="158700" y="2539500"/>
            <a:ext cx="4679351" cy="1926800"/>
          </a:xfrm>
          <a:prstGeom prst="rect">
            <a:avLst/>
          </a:prstGeom>
          <a:noFill/>
          <a:ln>
            <a:noFill/>
          </a:ln>
        </p:spPr>
      </p:pic>
      <p:pic>
        <p:nvPicPr>
          <p:cNvPr id="358" name="Google Shape;358;p43"/>
          <p:cNvPicPr preferRelativeResize="0"/>
          <p:nvPr/>
        </p:nvPicPr>
        <p:blipFill>
          <a:blip r:embed="rId4">
            <a:alphaModFix/>
          </a:blip>
          <a:stretch>
            <a:fillRect/>
          </a:stretch>
        </p:blipFill>
        <p:spPr>
          <a:xfrm>
            <a:off x="4666750" y="2337950"/>
            <a:ext cx="4277251" cy="1104475"/>
          </a:xfrm>
          <a:prstGeom prst="rect">
            <a:avLst/>
          </a:prstGeom>
          <a:noFill/>
          <a:ln>
            <a:noFill/>
          </a:ln>
        </p:spPr>
      </p:pic>
      <p:pic>
        <p:nvPicPr>
          <p:cNvPr id="359" name="Google Shape;359;p43"/>
          <p:cNvPicPr preferRelativeResize="0"/>
          <p:nvPr/>
        </p:nvPicPr>
        <p:blipFill>
          <a:blip r:embed="rId5">
            <a:alphaModFix/>
          </a:blip>
          <a:stretch>
            <a:fillRect/>
          </a:stretch>
        </p:blipFill>
        <p:spPr>
          <a:xfrm>
            <a:off x="4666750" y="3381600"/>
            <a:ext cx="4277251" cy="13390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6"/>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1 - </a:t>
            </a:r>
            <a:r>
              <a:rPr b="1" lang="it" sz="1600">
                <a:latin typeface="Lato"/>
                <a:ea typeface="Lato"/>
                <a:cs typeface="Lato"/>
                <a:sym typeface="Lato"/>
              </a:rPr>
              <a:t>Analisi del Dataset</a:t>
            </a:r>
            <a:endParaRPr b="1" sz="1600">
              <a:latin typeface="Lato"/>
              <a:ea typeface="Lato"/>
              <a:cs typeface="Lato"/>
              <a:sym typeface="Lato"/>
            </a:endParaRPr>
          </a:p>
        </p:txBody>
      </p:sp>
      <p:sp>
        <p:nvSpPr>
          <p:cNvPr id="212" name="Google Shape;212;p26"/>
          <p:cNvSpPr txBox="1"/>
          <p:nvPr/>
        </p:nvSpPr>
        <p:spPr>
          <a:xfrm>
            <a:off x="437650" y="1519275"/>
            <a:ext cx="8109300" cy="2736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SzPts val="1100"/>
              <a:buChar char="●"/>
            </a:pPr>
            <a:r>
              <a:rPr lang="it" sz="1100"/>
              <a:t>Il dataset sembra molto ben fornito di immagini per una buona classificazione (più di 100 000 di immagini per l’addestramento)</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Le immagini di Training non sembrano affette da rumore o difetti particolari, tranne la normale compressione JPG, lo stesso per il validation set pulito.</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Risulta interessante invece come il validation set degradato presenti sì dei difetti ma troppo intensi, soprattutto il rumore gaussiano, a prima vista alcune immagini di cibo/piatti sono irriconoscibili.</a:t>
            </a:r>
            <a:endParaRPr sz="1100"/>
          </a:p>
          <a:p>
            <a:pPr indent="0" lvl="0" marL="45720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Per essere oggettivi si è calcolato la media di BRISQUE (qualità dell’immagine) su entrambi i validation set:</a:t>
            </a:r>
            <a:endParaRPr sz="1100"/>
          </a:p>
          <a:p>
            <a:pPr indent="-298450" lvl="1" marL="914400" rtl="0" algn="l">
              <a:lnSpc>
                <a:spcPct val="115000"/>
              </a:lnSpc>
              <a:spcBef>
                <a:spcPts val="0"/>
              </a:spcBef>
              <a:spcAft>
                <a:spcPts val="0"/>
              </a:spcAft>
              <a:buSzPts val="1100"/>
              <a:buChar char="○"/>
            </a:pPr>
            <a:r>
              <a:rPr lang="it" sz="1100"/>
              <a:t>Validation set Normale: 28.8350</a:t>
            </a:r>
            <a:endParaRPr sz="1100"/>
          </a:p>
          <a:p>
            <a:pPr indent="-298450" lvl="1" marL="914400" rtl="0" algn="l">
              <a:lnSpc>
                <a:spcPct val="115000"/>
              </a:lnSpc>
              <a:spcBef>
                <a:spcPts val="0"/>
              </a:spcBef>
              <a:spcAft>
                <a:spcPts val="0"/>
              </a:spcAft>
              <a:buSzPts val="1100"/>
              <a:buChar char="○"/>
            </a:pPr>
            <a:r>
              <a:rPr lang="it" sz="1100"/>
              <a:t>Validation set Degradado: 49.2941</a:t>
            </a:r>
            <a:endParaRPr sz="1100"/>
          </a:p>
          <a:p>
            <a:pPr indent="0" lvl="0" marL="0" rtl="0" algn="l">
              <a:lnSpc>
                <a:spcPct val="115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3" name="Shape 363"/>
        <p:cNvGrpSpPr/>
        <p:nvPr/>
      </p:nvGrpSpPr>
      <p:grpSpPr>
        <a:xfrm>
          <a:off x="0" y="0"/>
          <a:ext cx="0" cy="0"/>
          <a:chOff x="0" y="0"/>
          <a:chExt cx="0" cy="0"/>
        </a:xfrm>
      </p:grpSpPr>
      <p:sp>
        <p:nvSpPr>
          <p:cNvPr id="364" name="Google Shape;364;p44"/>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b) replicazione dei difetti</a:t>
            </a:r>
            <a:endParaRPr b="1" sz="1600">
              <a:latin typeface="Lato"/>
              <a:ea typeface="Lato"/>
              <a:cs typeface="Lato"/>
              <a:sym typeface="Lato"/>
            </a:endParaRPr>
          </a:p>
        </p:txBody>
      </p:sp>
      <p:sp>
        <p:nvSpPr>
          <p:cNvPr id="365" name="Google Shape;365;p44"/>
          <p:cNvSpPr txBox="1"/>
          <p:nvPr/>
        </p:nvSpPr>
        <p:spPr>
          <a:xfrm>
            <a:off x="786900" y="1346350"/>
            <a:ext cx="7570200" cy="3417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Successivamente all’individuazione dei difetti del validation set degradato, si è passati alla replicazione di questi difetti sul train set. In particolare:</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sono state prese in considerazione (i) le immagini train set bilanciato come specificato in precedenza e (ii) le immagini del validation set degradato;</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è calcolata la distribuzione delle istanze nelle classi del train set e del validation set;</a:t>
            </a:r>
            <a:endParaRPr>
              <a:latin typeface="Lato"/>
              <a:ea typeface="Lato"/>
              <a:cs typeface="Lato"/>
              <a:sym typeface="Lato"/>
            </a:endParaRPr>
          </a:p>
          <a:p>
            <a:pPr indent="-317500" lvl="1" marL="914400" rtl="0" algn="just">
              <a:spcBef>
                <a:spcPts val="0"/>
              </a:spcBef>
              <a:spcAft>
                <a:spcPts val="0"/>
              </a:spcAft>
              <a:buSzPts val="1400"/>
              <a:buFont typeface="Lato"/>
              <a:buChar char="○"/>
            </a:pPr>
            <a:r>
              <a:rPr lang="it">
                <a:latin typeface="Lato"/>
                <a:ea typeface="Lato"/>
                <a:cs typeface="Lato"/>
                <a:sym typeface="Lato"/>
              </a:rPr>
              <a:t>si è proceduto ad applicare i difetti del validation set degradato al train set con questo ordine: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i difetti della prima immagine degradata alla prima immagine del train set;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i difetti della seconda immagine degradata alla seconda immagine del train set; e così via; </a:t>
            </a:r>
            <a:endParaRPr>
              <a:latin typeface="Lato"/>
              <a:ea typeface="Lato"/>
              <a:cs typeface="Lato"/>
              <a:sym typeface="Lato"/>
            </a:endParaRPr>
          </a:p>
          <a:p>
            <a:pPr indent="-317500" lvl="2" marL="1371600" rtl="0" algn="just">
              <a:spcBef>
                <a:spcPts val="0"/>
              </a:spcBef>
              <a:spcAft>
                <a:spcPts val="0"/>
              </a:spcAft>
              <a:buSzPts val="1400"/>
              <a:buFont typeface="Lato"/>
              <a:buChar char="■"/>
            </a:pPr>
            <a:r>
              <a:rPr lang="it">
                <a:latin typeface="Lato"/>
                <a:ea typeface="Lato"/>
                <a:cs typeface="Lato"/>
                <a:sym typeface="Lato"/>
              </a:rPr>
              <a:t>quando le immagini degradate della classe sono terminate, si ricomincia da capo finché tutte le immagini del train set non sono state degradate.</a:t>
            </a:r>
            <a:endParaRPr>
              <a:latin typeface="Lato"/>
              <a:ea typeface="Lato"/>
              <a:cs typeface="Lato"/>
              <a:sym typeface="Lato"/>
            </a:endParaRPr>
          </a:p>
          <a:p>
            <a:pPr indent="0" lvl="0" marL="457200" rtl="0" algn="just">
              <a:spcBef>
                <a:spcPts val="0"/>
              </a:spcBef>
              <a:spcAft>
                <a:spcPts val="0"/>
              </a:spcAft>
              <a:buNone/>
            </a:pPr>
            <a:r>
              <a:rPr lang="it">
                <a:latin typeface="Lato"/>
                <a:ea typeface="Lato"/>
                <a:cs typeface="Lato"/>
                <a:sym typeface="Lato"/>
              </a:rPr>
              <a:t>Le immagini del train set degradato sono state salvate in formato JPG. Il tempo computazionale della replicazione dei difetti è stato di 4449 secondi (circa 1 ora e mezza).</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9" name="Shape 369"/>
        <p:cNvGrpSpPr/>
        <p:nvPr/>
      </p:nvGrpSpPr>
      <p:grpSpPr>
        <a:xfrm>
          <a:off x="0" y="0"/>
          <a:ext cx="0" cy="0"/>
          <a:chOff x="0" y="0"/>
          <a:chExt cx="0" cy="0"/>
        </a:xfrm>
      </p:grpSpPr>
      <p:sp>
        <p:nvSpPr>
          <p:cNvPr id="370" name="Google Shape;370;p45"/>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b) replicazione dei difetti</a:t>
            </a:r>
            <a:endParaRPr b="1" sz="1600">
              <a:latin typeface="Lato"/>
              <a:ea typeface="Lato"/>
              <a:cs typeface="Lato"/>
              <a:sym typeface="Lato"/>
            </a:endParaRPr>
          </a:p>
        </p:txBody>
      </p:sp>
      <p:sp>
        <p:nvSpPr>
          <p:cNvPr id="371" name="Google Shape;371;p45"/>
          <p:cNvSpPr txBox="1"/>
          <p:nvPr/>
        </p:nvSpPr>
        <p:spPr>
          <a:xfrm>
            <a:off x="786900" y="1346350"/>
            <a:ext cx="7570200" cy="4002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Lato"/>
              <a:buChar char="●"/>
            </a:pPr>
            <a:r>
              <a:rPr lang="it">
                <a:latin typeface="Lato"/>
                <a:ea typeface="Lato"/>
                <a:cs typeface="Lato"/>
                <a:sym typeface="Lato"/>
              </a:rPr>
              <a:t>Si riportano alcuni esempi di replicazione dei difetti sul train set:</a:t>
            </a:r>
            <a:endParaRPr>
              <a:latin typeface="Lato"/>
              <a:ea typeface="Lato"/>
              <a:cs typeface="Lato"/>
              <a:sym typeface="Lato"/>
            </a:endParaRPr>
          </a:p>
        </p:txBody>
      </p:sp>
      <p:pic>
        <p:nvPicPr>
          <p:cNvPr id="372" name="Google Shape;372;p45"/>
          <p:cNvPicPr preferRelativeResize="0"/>
          <p:nvPr/>
        </p:nvPicPr>
        <p:blipFill>
          <a:blip r:embed="rId3">
            <a:alphaModFix/>
          </a:blip>
          <a:stretch>
            <a:fillRect/>
          </a:stretch>
        </p:blipFill>
        <p:spPr>
          <a:xfrm>
            <a:off x="5338641" y="1713449"/>
            <a:ext cx="1706710" cy="1491175"/>
          </a:xfrm>
          <a:prstGeom prst="rect">
            <a:avLst/>
          </a:prstGeom>
          <a:noFill/>
          <a:ln>
            <a:noFill/>
          </a:ln>
        </p:spPr>
      </p:pic>
      <p:pic>
        <p:nvPicPr>
          <p:cNvPr id="373" name="Google Shape;373;p45"/>
          <p:cNvPicPr preferRelativeResize="0"/>
          <p:nvPr/>
        </p:nvPicPr>
        <p:blipFill>
          <a:blip r:embed="rId4">
            <a:alphaModFix/>
          </a:blip>
          <a:stretch>
            <a:fillRect/>
          </a:stretch>
        </p:blipFill>
        <p:spPr>
          <a:xfrm>
            <a:off x="2031600" y="1746550"/>
            <a:ext cx="1668825" cy="1458084"/>
          </a:xfrm>
          <a:prstGeom prst="rect">
            <a:avLst/>
          </a:prstGeom>
          <a:noFill/>
          <a:ln>
            <a:noFill/>
          </a:ln>
        </p:spPr>
      </p:pic>
      <p:sp>
        <p:nvSpPr>
          <p:cNvPr id="374" name="Google Shape;374;p45"/>
          <p:cNvSpPr/>
          <p:nvPr/>
        </p:nvSpPr>
        <p:spPr>
          <a:xfrm>
            <a:off x="4060050" y="2192550"/>
            <a:ext cx="1023900" cy="645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5"/>
          <p:cNvPicPr preferRelativeResize="0"/>
          <p:nvPr/>
        </p:nvPicPr>
        <p:blipFill>
          <a:blip r:embed="rId5">
            <a:alphaModFix/>
          </a:blip>
          <a:stretch>
            <a:fillRect/>
          </a:stretch>
        </p:blipFill>
        <p:spPr>
          <a:xfrm>
            <a:off x="5338649" y="3359586"/>
            <a:ext cx="1706700" cy="1654988"/>
          </a:xfrm>
          <a:prstGeom prst="rect">
            <a:avLst/>
          </a:prstGeom>
          <a:noFill/>
          <a:ln>
            <a:noFill/>
          </a:ln>
        </p:spPr>
      </p:pic>
      <p:pic>
        <p:nvPicPr>
          <p:cNvPr id="376" name="Google Shape;376;p45"/>
          <p:cNvPicPr preferRelativeResize="0"/>
          <p:nvPr/>
        </p:nvPicPr>
        <p:blipFill>
          <a:blip r:embed="rId6">
            <a:alphaModFix/>
          </a:blip>
          <a:stretch>
            <a:fillRect/>
          </a:stretch>
        </p:blipFill>
        <p:spPr>
          <a:xfrm>
            <a:off x="2031600" y="3359575"/>
            <a:ext cx="1668825" cy="1618275"/>
          </a:xfrm>
          <a:prstGeom prst="rect">
            <a:avLst/>
          </a:prstGeom>
          <a:noFill/>
          <a:ln>
            <a:noFill/>
          </a:ln>
        </p:spPr>
      </p:pic>
      <p:sp>
        <p:nvSpPr>
          <p:cNvPr id="377" name="Google Shape;377;p45"/>
          <p:cNvSpPr/>
          <p:nvPr/>
        </p:nvSpPr>
        <p:spPr>
          <a:xfrm>
            <a:off x="4007588" y="3864575"/>
            <a:ext cx="1023900" cy="6450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1" name="Shape 381"/>
        <p:cNvGrpSpPr/>
        <p:nvPr/>
      </p:nvGrpSpPr>
      <p:grpSpPr>
        <a:xfrm>
          <a:off x="0" y="0"/>
          <a:ext cx="0" cy="0"/>
          <a:chOff x="0" y="0"/>
          <a:chExt cx="0" cy="0"/>
        </a:xfrm>
      </p:grpSpPr>
      <p:sp>
        <p:nvSpPr>
          <p:cNvPr id="382" name="Google Shape;382;p46"/>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r>
              <a:rPr b="1" lang="it" sz="1300">
                <a:latin typeface="Lato"/>
                <a:ea typeface="Lato"/>
                <a:cs typeface="Lato"/>
                <a:sym typeface="Lato"/>
              </a:rPr>
              <a:t>c) Restaurazione Validation set degradato</a:t>
            </a:r>
            <a:endParaRPr b="1" sz="1600">
              <a:latin typeface="Lato"/>
              <a:ea typeface="Lato"/>
              <a:cs typeface="Lato"/>
              <a:sym typeface="Lato"/>
            </a:endParaRPr>
          </a:p>
        </p:txBody>
      </p:sp>
      <p:sp>
        <p:nvSpPr>
          <p:cNvPr id="383" name="Google Shape;383;p46"/>
          <p:cNvSpPr txBox="1"/>
          <p:nvPr/>
        </p:nvSpPr>
        <p:spPr>
          <a:xfrm>
            <a:off x="851650" y="1366525"/>
            <a:ext cx="7754700" cy="31161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Individuati i principali difetti (Blur gaussiano, Rumore gaussiano, Saturazione dei vari canali colore) si è cercato di restaurare il validation set degradato.</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Purtroppo il fatto che tutte le immagini presentino sì questi difetti ma non tutti nello stesso modo e non tutti i difetti allo stesso tempo ma sparsi in modo aleatorio sulle immagini hanno reso inappropriato la creazione di un algoritmo che migliori la qualità delle immagini in automatico.</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Per restaurare il validation set degradato era necessaria una restaurazione di ogni immagine manualmente, ma essendoci quasi 12 000 immagini si è trovata questa soluzione inappropriata e dispendiosa.</a:t>
            </a:r>
            <a:endParaRPr sz="1100"/>
          </a:p>
          <a:p>
            <a:pPr indent="0" lvl="0" marL="45720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Si è concluso quindi che per affrontare il problema di classificazione del validation set degradato sarebbe stato più opportuno cercare di capirne i difetti e ricrearli come abbiamo visto in precedenza in modo da poter usare un approccio di Data Augmentation.</a:t>
            </a:r>
            <a:endParaRPr b="1" sz="1300">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a:p>
            <a:pPr indent="0" lvl="0" marL="0" rtl="0" algn="l">
              <a:spcBef>
                <a:spcPts val="0"/>
              </a:spcBef>
              <a:spcAft>
                <a:spcPts val="0"/>
              </a:spcAft>
              <a:buNone/>
            </a:pPr>
            <a:r>
              <a:t/>
            </a:r>
            <a:endParaRPr b="1" sz="1300">
              <a:latin typeface="Lato"/>
              <a:ea typeface="Lato"/>
              <a:cs typeface="Lato"/>
              <a:sym typeface="Lato"/>
            </a:endParaRPr>
          </a:p>
        </p:txBody>
      </p:sp>
      <p:sp>
        <p:nvSpPr>
          <p:cNvPr id="384" name="Google Shape;384;p46"/>
          <p:cNvSpPr txBox="1"/>
          <p:nvPr/>
        </p:nvSpPr>
        <p:spPr>
          <a:xfrm>
            <a:off x="1213725" y="1994600"/>
            <a:ext cx="48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8" name="Shape 388"/>
        <p:cNvGrpSpPr/>
        <p:nvPr/>
      </p:nvGrpSpPr>
      <p:grpSpPr>
        <a:xfrm>
          <a:off x="0" y="0"/>
          <a:ext cx="0" cy="0"/>
          <a:chOff x="0" y="0"/>
          <a:chExt cx="0" cy="0"/>
        </a:xfrm>
      </p:grpSpPr>
      <p:sp>
        <p:nvSpPr>
          <p:cNvPr id="389" name="Google Shape;389;p47"/>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endParaRPr b="1" sz="1600">
              <a:latin typeface="Lato"/>
              <a:ea typeface="Lato"/>
              <a:cs typeface="Lato"/>
              <a:sym typeface="Lato"/>
            </a:endParaRPr>
          </a:p>
        </p:txBody>
      </p:sp>
      <p:sp>
        <p:nvSpPr>
          <p:cNvPr id="390" name="Google Shape;390;p47"/>
          <p:cNvSpPr txBox="1"/>
          <p:nvPr/>
        </p:nvSpPr>
        <p:spPr>
          <a:xfrm>
            <a:off x="851650" y="1366525"/>
            <a:ext cx="7754700" cy="743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it" sz="1100"/>
              <a:t>Per completezza di seguito mostriamo alcune immagini restaurate, il tempo del processing di restaurazione per ogni immagine era variabile e non pensabile su tutto il validation set degradato.</a:t>
            </a:r>
            <a:endParaRPr sz="1100"/>
          </a:p>
          <a:p>
            <a:pPr indent="0" lvl="0" marL="0" rtl="0" algn="just">
              <a:lnSpc>
                <a:spcPct val="115000"/>
              </a:lnSpc>
              <a:spcBef>
                <a:spcPts val="0"/>
              </a:spcBef>
              <a:spcAft>
                <a:spcPts val="0"/>
              </a:spcAft>
              <a:buNone/>
            </a:pPr>
            <a:r>
              <a:rPr lang="it" sz="1100"/>
              <a:t>(Inoltre non sempre si riusciva a portare le immagini a un buon stato data la forte intensità dei difetti)</a:t>
            </a:r>
            <a:endParaRPr sz="1100"/>
          </a:p>
        </p:txBody>
      </p:sp>
      <p:sp>
        <p:nvSpPr>
          <p:cNvPr id="391" name="Google Shape;391;p47"/>
          <p:cNvSpPr txBox="1"/>
          <p:nvPr/>
        </p:nvSpPr>
        <p:spPr>
          <a:xfrm>
            <a:off x="851650" y="2198300"/>
            <a:ext cx="4249500" cy="269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Soluzione a Rumore Gaussiano</a:t>
            </a:r>
            <a:r>
              <a:rPr lang="it" sz="1100"/>
              <a:t>: </a:t>
            </a:r>
            <a:endParaRPr sz="1100"/>
          </a:p>
          <a:p>
            <a:pPr indent="-298450" lvl="0" marL="457200" rtl="0" algn="l">
              <a:lnSpc>
                <a:spcPct val="115000"/>
              </a:lnSpc>
              <a:spcBef>
                <a:spcPts val="0"/>
              </a:spcBef>
              <a:spcAft>
                <a:spcPts val="0"/>
              </a:spcAft>
              <a:buSzPts val="1100"/>
              <a:buChar char="●"/>
            </a:pPr>
            <a:r>
              <a:rPr lang="it" sz="1100"/>
              <a:t>Si itera l’immagine applicando un filtro gaussiano con valori di sigma compresi tra [0.01- 3], </a:t>
            </a:r>
            <a:endParaRPr sz="1100"/>
          </a:p>
          <a:p>
            <a:pPr indent="-298450" lvl="0" marL="457200" rtl="0" algn="l">
              <a:lnSpc>
                <a:spcPct val="115000"/>
              </a:lnSpc>
              <a:spcBef>
                <a:spcPts val="0"/>
              </a:spcBef>
              <a:spcAft>
                <a:spcPts val="0"/>
              </a:spcAft>
              <a:buSzPts val="1100"/>
              <a:buChar char="●"/>
            </a:pPr>
            <a:r>
              <a:rPr lang="it" sz="1100"/>
              <a:t>si calcola il valore di BRISQUE </a:t>
            </a:r>
            <a:endParaRPr sz="1100"/>
          </a:p>
          <a:p>
            <a:pPr indent="-298450" lvl="0" marL="457200" rtl="0" algn="l">
              <a:lnSpc>
                <a:spcPct val="115000"/>
              </a:lnSpc>
              <a:spcBef>
                <a:spcPts val="0"/>
              </a:spcBef>
              <a:spcAft>
                <a:spcPts val="0"/>
              </a:spcAft>
              <a:buSzPts val="1100"/>
              <a:buChar char="●"/>
            </a:pPr>
            <a:r>
              <a:rPr lang="it" sz="1100"/>
              <a:t>si prende l’immagine migliore con il BRISQUE più basso.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it" sz="1100"/>
              <a:t>Soluzione a White Balance:</a:t>
            </a:r>
            <a:endParaRPr b="1" sz="1100"/>
          </a:p>
          <a:p>
            <a:pPr indent="0" lvl="0" marL="0" rtl="0" algn="l">
              <a:lnSpc>
                <a:spcPct val="115000"/>
              </a:lnSpc>
              <a:spcBef>
                <a:spcPts val="0"/>
              </a:spcBef>
              <a:spcAft>
                <a:spcPts val="0"/>
              </a:spcAft>
              <a:buNone/>
            </a:pPr>
            <a:r>
              <a:rPr lang="it" sz="1100"/>
              <a:t>Si usano gli algoritmi di color constancy (forniti dal professore Bianco) Grey World, Shades of Gray e max-RGB, i quali calcolano i migliori valori da moltiplicare ad ogni canale RGB dell’immagine per renderla “naturale”. </a:t>
            </a:r>
            <a:endParaRPr sz="1100"/>
          </a:p>
          <a:p>
            <a:pPr indent="0" lvl="0" marL="0" rtl="0" algn="l">
              <a:lnSpc>
                <a:spcPct val="115000"/>
              </a:lnSpc>
              <a:spcBef>
                <a:spcPts val="0"/>
              </a:spcBef>
              <a:spcAft>
                <a:spcPts val="0"/>
              </a:spcAft>
              <a:buNone/>
            </a:pPr>
            <a:r>
              <a:t/>
            </a:r>
            <a:endParaRPr sz="1100"/>
          </a:p>
        </p:txBody>
      </p:sp>
      <p:sp>
        <p:nvSpPr>
          <p:cNvPr id="392" name="Google Shape;392;p47"/>
          <p:cNvSpPr txBox="1"/>
          <p:nvPr/>
        </p:nvSpPr>
        <p:spPr>
          <a:xfrm>
            <a:off x="5330225" y="2248650"/>
            <a:ext cx="32253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Soluzione a Blur Gaussiano:</a:t>
            </a:r>
            <a:endParaRPr b="1" sz="1100"/>
          </a:p>
          <a:p>
            <a:pPr indent="0" lvl="0" marL="0" rtl="0" algn="l">
              <a:lnSpc>
                <a:spcPct val="115000"/>
              </a:lnSpc>
              <a:spcBef>
                <a:spcPts val="0"/>
              </a:spcBef>
              <a:spcAft>
                <a:spcPts val="0"/>
              </a:spcAft>
              <a:buNone/>
            </a:pPr>
            <a:r>
              <a:rPr lang="it" sz="1100"/>
              <a:t>Si applica un filtro di correlazione gaussiano su tutta l’immagine di dimensione [3 3] con deviazione standard pari a 0.5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6" name="Shape 396"/>
        <p:cNvGrpSpPr/>
        <p:nvPr/>
      </p:nvGrpSpPr>
      <p:grpSpPr>
        <a:xfrm>
          <a:off x="0" y="0"/>
          <a:ext cx="0" cy="0"/>
          <a:chOff x="0" y="0"/>
          <a:chExt cx="0" cy="0"/>
        </a:xfrm>
      </p:grpSpPr>
      <p:sp>
        <p:nvSpPr>
          <p:cNvPr id="397" name="Google Shape;397;p48"/>
          <p:cNvSpPr txBox="1"/>
          <p:nvPr/>
        </p:nvSpPr>
        <p:spPr>
          <a:xfrm>
            <a:off x="851650" y="796700"/>
            <a:ext cx="7959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5 - Analisi del Validation set Degradato: </a:t>
            </a:r>
            <a:endParaRPr b="1" sz="1600">
              <a:latin typeface="Lato"/>
              <a:ea typeface="Lato"/>
              <a:cs typeface="Lato"/>
              <a:sym typeface="Lato"/>
            </a:endParaRPr>
          </a:p>
        </p:txBody>
      </p:sp>
      <p:pic>
        <p:nvPicPr>
          <p:cNvPr id="398" name="Google Shape;398;p48"/>
          <p:cNvPicPr preferRelativeResize="0"/>
          <p:nvPr/>
        </p:nvPicPr>
        <p:blipFill rotWithShape="1">
          <a:blip r:embed="rId3">
            <a:alphaModFix/>
          </a:blip>
          <a:srcRect b="23797" l="12163" r="9263" t="18245"/>
          <a:stretch/>
        </p:blipFill>
        <p:spPr>
          <a:xfrm>
            <a:off x="912525" y="1345650"/>
            <a:ext cx="3161549" cy="1735376"/>
          </a:xfrm>
          <a:prstGeom prst="rect">
            <a:avLst/>
          </a:prstGeom>
          <a:noFill/>
          <a:ln>
            <a:noFill/>
          </a:ln>
        </p:spPr>
      </p:pic>
      <p:pic>
        <p:nvPicPr>
          <p:cNvPr id="399" name="Google Shape;399;p48"/>
          <p:cNvPicPr preferRelativeResize="0"/>
          <p:nvPr/>
        </p:nvPicPr>
        <p:blipFill rotWithShape="1">
          <a:blip r:embed="rId4">
            <a:alphaModFix/>
          </a:blip>
          <a:srcRect b="16763" l="12423" r="8700" t="10888"/>
          <a:stretch/>
        </p:blipFill>
        <p:spPr>
          <a:xfrm>
            <a:off x="5151963" y="1142950"/>
            <a:ext cx="2817391" cy="1938075"/>
          </a:xfrm>
          <a:prstGeom prst="rect">
            <a:avLst/>
          </a:prstGeom>
          <a:noFill/>
          <a:ln>
            <a:noFill/>
          </a:ln>
        </p:spPr>
      </p:pic>
      <p:pic>
        <p:nvPicPr>
          <p:cNvPr id="400" name="Google Shape;400;p48"/>
          <p:cNvPicPr preferRelativeResize="0"/>
          <p:nvPr/>
        </p:nvPicPr>
        <p:blipFill rotWithShape="1">
          <a:blip r:embed="rId5">
            <a:alphaModFix/>
          </a:blip>
          <a:srcRect b="22348" l="9041" r="11650" t="24378"/>
          <a:stretch/>
        </p:blipFill>
        <p:spPr>
          <a:xfrm>
            <a:off x="1326950" y="3514425"/>
            <a:ext cx="2489125" cy="1238650"/>
          </a:xfrm>
          <a:prstGeom prst="rect">
            <a:avLst/>
          </a:prstGeom>
          <a:noFill/>
          <a:ln>
            <a:noFill/>
          </a:ln>
        </p:spPr>
      </p:pic>
      <p:pic>
        <p:nvPicPr>
          <p:cNvPr id="401" name="Google Shape;401;p48"/>
          <p:cNvPicPr preferRelativeResize="0"/>
          <p:nvPr/>
        </p:nvPicPr>
        <p:blipFill rotWithShape="1">
          <a:blip r:embed="rId6">
            <a:alphaModFix/>
          </a:blip>
          <a:srcRect b="17581" l="12224" r="8598" t="11666"/>
          <a:stretch/>
        </p:blipFill>
        <p:spPr>
          <a:xfrm>
            <a:off x="5191388" y="3216050"/>
            <a:ext cx="2738557" cy="1835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6 - Primi Test Computazionali (Processamento dei dati)</a:t>
            </a:r>
            <a:endParaRPr b="1" sz="1600">
              <a:latin typeface="Lato"/>
              <a:ea typeface="Lato"/>
              <a:cs typeface="Lato"/>
              <a:sym typeface="Lato"/>
            </a:endParaRPr>
          </a:p>
        </p:txBody>
      </p:sp>
      <p:sp>
        <p:nvSpPr>
          <p:cNvPr id="407" name="Google Shape;407;p49"/>
          <p:cNvSpPr txBox="1"/>
          <p:nvPr/>
        </p:nvSpPr>
        <p:spPr>
          <a:xfrm>
            <a:off x="831775" y="1408950"/>
            <a:ext cx="5958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300">
                <a:latin typeface="Lato"/>
                <a:ea typeface="Lato"/>
                <a:cs typeface="Lato"/>
                <a:sym typeface="Lato"/>
              </a:rPr>
              <a:t>Approccio ambiente</a:t>
            </a:r>
            <a:r>
              <a:rPr b="1" lang="it" sz="1300">
                <a:latin typeface="Lato"/>
                <a:ea typeface="Lato"/>
                <a:cs typeface="Lato"/>
                <a:sym typeface="Lato"/>
              </a:rPr>
              <a:t> </a:t>
            </a:r>
            <a:r>
              <a:rPr b="1" lang="it" sz="1300">
                <a:latin typeface="Lato"/>
                <a:ea typeface="Lato"/>
                <a:cs typeface="Lato"/>
                <a:sym typeface="Lato"/>
              </a:rPr>
              <a:t>MatLab </a:t>
            </a:r>
            <a:r>
              <a:rPr lang="it" sz="1300">
                <a:latin typeface="Lato"/>
                <a:ea typeface="Lato"/>
                <a:cs typeface="Lato"/>
                <a:sym typeface="Lato"/>
              </a:rPr>
              <a:t>- o</a:t>
            </a:r>
            <a:r>
              <a:rPr lang="it" sz="1300">
                <a:latin typeface="Lato"/>
                <a:ea typeface="Lato"/>
                <a:cs typeface="Lato"/>
                <a:sym typeface="Lato"/>
              </a:rPr>
              <a:t>sservazione su soglia da utilizzare</a:t>
            </a:r>
            <a:endParaRPr sz="1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408" name="Google Shape;408;p49"/>
          <p:cNvSpPr txBox="1"/>
          <p:nvPr/>
        </p:nvSpPr>
        <p:spPr>
          <a:xfrm>
            <a:off x="831775" y="1808750"/>
            <a:ext cx="7460700" cy="28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Avendo i dataset di addestramento puliti per proseguire con il processo della classificazione si è voluto testare l’ambiente matlab col fine di capire fin da subito se sarebbe stato opportuno in termini di tempi e calcolo lavorare su questo ambiente.</a:t>
            </a:r>
            <a:endParaRPr sz="1100"/>
          </a:p>
          <a:p>
            <a:pPr indent="0" lvl="0" marL="0" rtl="0" algn="l">
              <a:lnSpc>
                <a:spcPct val="115000"/>
              </a:lnSpc>
              <a:spcBef>
                <a:spcPts val="0"/>
              </a:spcBef>
              <a:spcAft>
                <a:spcPts val="0"/>
              </a:spcAft>
              <a:buNone/>
            </a:pPr>
            <a:r>
              <a:rPr lang="it" sz="1100"/>
              <a:t>Sebbene Matlab sia un ambiente molto utile e pratico, al momento di usare le CNN nelle sessioni di laboratorio si era riscontrato una efficienza bassa in assenza di GPU.</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sono svolte delle sessioni di prova di feature extraction e classificazione KNN andando a prendere un certo numero “soglia” di immagini per classe dal training e test set usando come rete di prova AlexNet.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Dai nostri esperimenti con soglia 100 per il training set e 50 per test set i tempi di calcolo andavano da 1 ora a 3/4 ore sulle diverse macchine.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è quindi decise di continuare il processo di classificazione in ambiente Python usando Google Colab come ambiente di lavoro.</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6 - Primi Test Computazionali (Processamento dei dati)</a:t>
            </a:r>
            <a:endParaRPr b="1" sz="1600">
              <a:latin typeface="Lato"/>
              <a:ea typeface="Lato"/>
              <a:cs typeface="Lato"/>
              <a:sym typeface="Lato"/>
            </a:endParaRPr>
          </a:p>
        </p:txBody>
      </p:sp>
      <p:sp>
        <p:nvSpPr>
          <p:cNvPr id="414" name="Google Shape;414;p50"/>
          <p:cNvSpPr txBox="1"/>
          <p:nvPr/>
        </p:nvSpPr>
        <p:spPr>
          <a:xfrm>
            <a:off x="831775" y="1408950"/>
            <a:ext cx="595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300">
                <a:latin typeface="Lato"/>
                <a:ea typeface="Lato"/>
                <a:cs typeface="Lato"/>
                <a:sym typeface="Lato"/>
              </a:rPr>
              <a:t>Approccio ambiente Python - Google Colab</a:t>
            </a:r>
            <a:endParaRPr>
              <a:latin typeface="Lato"/>
              <a:ea typeface="Lato"/>
              <a:cs typeface="Lato"/>
              <a:sym typeface="Lato"/>
            </a:endParaRPr>
          </a:p>
        </p:txBody>
      </p:sp>
      <p:sp>
        <p:nvSpPr>
          <p:cNvPr id="415" name="Google Shape;415;p50"/>
          <p:cNvSpPr txBox="1"/>
          <p:nvPr/>
        </p:nvSpPr>
        <p:spPr>
          <a:xfrm>
            <a:off x="831775" y="1808750"/>
            <a:ext cx="74607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Usando Google Colab e le varie librerie disponibili non ci sono stati problemi per caricare i nostri dataset.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Inoltre il fatto che l’ambiente Colab ci fornisca potenza di calcolo (GPU) è stato un vantaggio rispetto a Matlab, ripetendo lo stesso esperimento di feature extraction </a:t>
            </a:r>
            <a:r>
              <a:rPr b="1" lang="it" sz="1100"/>
              <a:t>senza soglia</a:t>
            </a:r>
            <a:r>
              <a:rPr lang="it" sz="1100"/>
              <a:t>, ossia usando tutto il dataset di training e di test ci sono voluti pochi minuti per completarlo.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Avendo quindi un ambiente efficiente in termini di tempo su cui lavorare abbiamo iniziato a documentarci su soluzioni in letteratura da cui prendere spunto e confrontarci per il nostro problema di classificazione.</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nvSpPr>
        <p:spPr>
          <a:xfrm>
            <a:off x="851650" y="796700"/>
            <a:ext cx="787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7</a:t>
            </a:r>
            <a:r>
              <a:rPr b="1" lang="it" sz="1600">
                <a:latin typeface="Lato"/>
                <a:ea typeface="Lato"/>
                <a:cs typeface="Lato"/>
                <a:sym typeface="Lato"/>
              </a:rPr>
              <a:t> - Verso le CNN (Feature Extraction / Transfer Learning / Fine Tuning)</a:t>
            </a:r>
            <a:endParaRPr b="1" sz="1600">
              <a:latin typeface="Lato"/>
              <a:ea typeface="Lato"/>
              <a:cs typeface="Lato"/>
              <a:sym typeface="Lato"/>
            </a:endParaRPr>
          </a:p>
        </p:txBody>
      </p:sp>
      <p:sp>
        <p:nvSpPr>
          <p:cNvPr id="421" name="Google Shape;421;p51"/>
          <p:cNvSpPr txBox="1"/>
          <p:nvPr/>
        </p:nvSpPr>
        <p:spPr>
          <a:xfrm>
            <a:off x="851650" y="1277000"/>
            <a:ext cx="7508700" cy="32748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Per il task di classificazione si è deciso di effettuare delle operazioni di transfer learning (e più precisamente fine-tuning) utilizzando reti pre-addestrate. Questa soluzione è adottata dal paper di riferimento del dataset e da altri paper aventi per oggetto la classificazione di cibi[1]. E questa soluzione sembra ottenere risultati migliori rispetto alla classificazione tramite feature hand-crafted[2].</a:t>
            </a:r>
            <a:endParaRPr sz="1100"/>
          </a:p>
          <a:p>
            <a:pPr indent="0" lvl="0" marL="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A questo proposito si è deciso di utilizzare una CNN baseline di partenza. In particolare come baseline è stata scelta la rete menzionata nel paper del dataset FoodX-251, ossia ResNet101.</a:t>
            </a:r>
            <a:endParaRPr sz="1100"/>
          </a:p>
          <a:p>
            <a:pPr indent="0" lvl="0" marL="0" rtl="0" algn="just">
              <a:lnSpc>
                <a:spcPct val="115000"/>
              </a:lnSpc>
              <a:spcBef>
                <a:spcPts val="0"/>
              </a:spcBef>
              <a:spcAft>
                <a:spcPts val="0"/>
              </a:spcAft>
              <a:buNone/>
            </a:pPr>
            <a:r>
              <a:t/>
            </a:r>
            <a:endParaRPr sz="1100"/>
          </a:p>
          <a:p>
            <a:pPr indent="-298450" lvl="0" marL="457200" rtl="0" algn="just">
              <a:lnSpc>
                <a:spcPct val="115000"/>
              </a:lnSpc>
              <a:spcBef>
                <a:spcPts val="0"/>
              </a:spcBef>
              <a:spcAft>
                <a:spcPts val="0"/>
              </a:spcAft>
              <a:buSzPts val="1100"/>
              <a:buChar char="●"/>
            </a:pPr>
            <a:r>
              <a:rPr lang="it" sz="1100"/>
              <a:t>Creata la baseline ogni membro del gruppo si è documentato e ha scelto una rete diversa su cui continuare in parallelo il task di classificazione. Alla fine si sono analizzati i risultati e confrontati i 3 modelli insieme alla baseline. </a:t>
            </a:r>
            <a:endParaRPr sz="1100"/>
          </a:p>
          <a:p>
            <a:pPr indent="0" lvl="0" marL="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it" sz="1100"/>
              <a:t>Gli ulteriori modelli selezionati sono stati:</a:t>
            </a:r>
            <a:endParaRPr sz="1100"/>
          </a:p>
          <a:p>
            <a:pPr indent="-298450" lvl="1" marL="914400" rtl="0" algn="l">
              <a:lnSpc>
                <a:spcPct val="115000"/>
              </a:lnSpc>
              <a:spcBef>
                <a:spcPts val="0"/>
              </a:spcBef>
              <a:spcAft>
                <a:spcPts val="0"/>
              </a:spcAft>
              <a:buSzPts val="1100"/>
              <a:buChar char="○"/>
            </a:pPr>
            <a:r>
              <a:rPr lang="it" sz="1100"/>
              <a:t>ResNet50</a:t>
            </a:r>
            <a:endParaRPr sz="1100"/>
          </a:p>
          <a:p>
            <a:pPr indent="-298450" lvl="1" marL="914400" rtl="0" algn="l">
              <a:lnSpc>
                <a:spcPct val="115000"/>
              </a:lnSpc>
              <a:spcBef>
                <a:spcPts val="0"/>
              </a:spcBef>
              <a:spcAft>
                <a:spcPts val="0"/>
              </a:spcAft>
              <a:buSzPts val="1100"/>
              <a:buChar char="○"/>
            </a:pPr>
            <a:r>
              <a:rPr lang="it" sz="1100"/>
              <a:t>Mobilenet V2</a:t>
            </a:r>
            <a:endParaRPr sz="1100"/>
          </a:p>
          <a:p>
            <a:pPr indent="-298450" lvl="1" marL="914400" rtl="0" algn="l">
              <a:lnSpc>
                <a:spcPct val="115000"/>
              </a:lnSpc>
              <a:spcBef>
                <a:spcPts val="0"/>
              </a:spcBef>
              <a:spcAft>
                <a:spcPts val="0"/>
              </a:spcAft>
              <a:buSzPts val="1100"/>
              <a:buChar char="○"/>
            </a:pPr>
            <a:r>
              <a:rPr lang="it" sz="1100"/>
              <a:t>EfficientNet B0</a:t>
            </a:r>
            <a:endParaRPr>
              <a:latin typeface="Lato"/>
              <a:ea typeface="Lato"/>
              <a:cs typeface="Lato"/>
              <a:sym typeface="Lato"/>
            </a:endParaRPr>
          </a:p>
        </p:txBody>
      </p:sp>
      <p:sp>
        <p:nvSpPr>
          <p:cNvPr id="422" name="Google Shape;422;p51"/>
          <p:cNvSpPr txBox="1"/>
          <p:nvPr/>
        </p:nvSpPr>
        <p:spPr>
          <a:xfrm>
            <a:off x="306350" y="4587225"/>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Kaur P. et al., </a:t>
            </a:r>
            <a:r>
              <a:rPr i="1" lang="it" sz="800">
                <a:latin typeface="Lato"/>
                <a:ea typeface="Lato"/>
                <a:cs typeface="Lato"/>
                <a:sym typeface="Lato"/>
              </a:rPr>
              <a:t>FoodX-251: A Dataset for Fine-grained Food Classification</a:t>
            </a:r>
            <a:r>
              <a:rPr lang="it" sz="800">
                <a:latin typeface="Lato"/>
                <a:ea typeface="Lato"/>
                <a:cs typeface="Lato"/>
                <a:sym typeface="Lato"/>
              </a:rPr>
              <a:t>, arXiv:1907.06167v1 [cs.CV].</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 secondo cui “</a:t>
            </a:r>
            <a:r>
              <a:rPr lang="it" sz="800" u="sng">
                <a:latin typeface="Lato"/>
                <a:ea typeface="Lato"/>
                <a:cs typeface="Lato"/>
                <a:sym typeface="Lato"/>
              </a:rPr>
              <a:t>features learned by deep Convolutional Neural Networks (CNNs) have been recognized to be more robust and expressive than hand-crafted ones</a:t>
            </a:r>
            <a:r>
              <a:rPr lang="it" sz="800">
                <a:latin typeface="Lato"/>
                <a:ea typeface="Lato"/>
                <a:cs typeface="Lato"/>
                <a:sym typeface="Lato"/>
              </a:rPr>
              <a:t>”.</a:t>
            </a:r>
            <a:endParaRPr sz="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a</a:t>
            </a:r>
            <a:r>
              <a:rPr b="1" lang="it">
                <a:latin typeface="Lato"/>
                <a:ea typeface="Lato"/>
                <a:cs typeface="Lato"/>
                <a:sym typeface="Lato"/>
              </a:rPr>
              <a:t>) ResNet101: introduzione</a:t>
            </a:r>
            <a:endParaRPr b="1">
              <a:latin typeface="Lato"/>
              <a:ea typeface="Lato"/>
              <a:cs typeface="Lato"/>
              <a:sym typeface="Lato"/>
            </a:endParaRPr>
          </a:p>
        </p:txBody>
      </p:sp>
      <p:sp>
        <p:nvSpPr>
          <p:cNvPr id="428" name="Google Shape;428;p52"/>
          <p:cNvSpPr txBox="1"/>
          <p:nvPr/>
        </p:nvSpPr>
        <p:spPr>
          <a:xfrm>
            <a:off x="306350" y="1291100"/>
            <a:ext cx="8473200" cy="31308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Il fine-tuning della baseline ResNet101 è stato effettuato utilizzando Python e Google Colab, come già anticipato. In particolare è stato utilizzato il modello di ResNet101 pre-addestrato su ImageNet offerto da Keras[1]. </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Il dataset per il fine-tuning è stato caricato tramite la funzione image_dataset_from_directory di Keras. Questa funzione riduce l’occupazione della memoria RAM al minimo, mantenendo solo i riferimenti ai file su disco. Quindi è stato possibile caricare e utilizzare tutto il dataset.</a:t>
            </a:r>
            <a:endParaRPr sz="1200"/>
          </a:p>
          <a:p>
            <a:pPr indent="0" lvl="0" marL="4572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L’intenzione originaria era quella di effettuare il fine-tuning con riaddestramento di tutti i layer quantomeno perché:</a:t>
            </a:r>
            <a:endParaRPr sz="1200"/>
          </a:p>
          <a:p>
            <a:pPr indent="-304800" lvl="1" marL="914400" rtl="0" algn="just">
              <a:lnSpc>
                <a:spcPct val="115000"/>
              </a:lnSpc>
              <a:spcBef>
                <a:spcPts val="0"/>
              </a:spcBef>
              <a:spcAft>
                <a:spcPts val="0"/>
              </a:spcAft>
              <a:buSzPts val="1200"/>
              <a:buChar char="○"/>
            </a:pPr>
            <a:r>
              <a:rPr lang="it" sz="1200"/>
              <a:t>il paper di riferimento del dataset ha ottenuto risultati migliori con il fine-tuning di tutti i layer invece che del solo ultimo layer; </a:t>
            </a:r>
            <a:endParaRPr sz="1200"/>
          </a:p>
          <a:p>
            <a:pPr indent="-304800" lvl="1" marL="914400" rtl="0" algn="just">
              <a:lnSpc>
                <a:spcPct val="115000"/>
              </a:lnSpc>
              <a:spcBef>
                <a:spcPts val="0"/>
              </a:spcBef>
              <a:spcAft>
                <a:spcPts val="0"/>
              </a:spcAft>
              <a:buSzPts val="1200"/>
              <a:buChar char="○"/>
            </a:pPr>
            <a:r>
              <a:rPr lang="it" sz="1200"/>
              <a:t>ImageNet contiene poche immagini di cibi e quindi è opportuno riaddestrare la rete sullo specifico oggetto della classificazione[2].</a:t>
            </a:r>
            <a:endParaRPr sz="1200"/>
          </a:p>
          <a:p>
            <a:pPr indent="0" lvl="0" marL="914400" rtl="0" algn="just">
              <a:lnSpc>
                <a:spcPct val="115000"/>
              </a:lnSpc>
              <a:spcBef>
                <a:spcPts val="0"/>
              </a:spcBef>
              <a:spcAft>
                <a:spcPts val="0"/>
              </a:spcAft>
              <a:buNone/>
            </a:pPr>
            <a:r>
              <a:t/>
            </a:r>
            <a:endParaRPr sz="1200"/>
          </a:p>
          <a:p>
            <a:pPr indent="-304800" lvl="0" marL="457200" rtl="0" algn="just">
              <a:lnSpc>
                <a:spcPct val="115000"/>
              </a:lnSpc>
              <a:spcBef>
                <a:spcPts val="0"/>
              </a:spcBef>
              <a:spcAft>
                <a:spcPts val="0"/>
              </a:spcAft>
              <a:buSzPts val="1200"/>
              <a:buChar char="●"/>
            </a:pPr>
            <a:r>
              <a:rPr lang="it" sz="1200"/>
              <a:t>Tuttavia per problemi di saturazione della memoria RAM è stato possibile riaddestrare solo metà rete.</a:t>
            </a:r>
            <a:endParaRPr sz="1200"/>
          </a:p>
        </p:txBody>
      </p:sp>
      <p:sp>
        <p:nvSpPr>
          <p:cNvPr id="429" name="Google Shape;429;p52"/>
          <p:cNvSpPr txBox="1"/>
          <p:nvPr/>
        </p:nvSpPr>
        <p:spPr>
          <a:xfrm>
            <a:off x="306350" y="4466400"/>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I modelli pre-addestrati offerti da Keras sono elencati al seguente indirizzo: </a:t>
            </a:r>
            <a:r>
              <a:rPr lang="it" sz="800" u="sng">
                <a:solidFill>
                  <a:schemeClr val="hlink"/>
                </a:solidFill>
                <a:latin typeface="Lato"/>
                <a:ea typeface="Lato"/>
                <a:cs typeface="Lato"/>
                <a:sym typeface="Lato"/>
                <a:hlinkClick r:id="rId3"/>
              </a:rPr>
              <a:t>https://keras.io/api/applications/</a:t>
            </a:r>
            <a:r>
              <a:rPr lang="it" sz="800">
                <a:latin typeface="Lato"/>
                <a:ea typeface="Lato"/>
                <a:cs typeface="Lato"/>
                <a:sym typeface="Lato"/>
              </a:rPr>
              <a:t>.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 secondo cui “</a:t>
            </a:r>
            <a:r>
              <a:rPr lang="it" sz="800" u="sng">
                <a:latin typeface="Lato"/>
                <a:ea typeface="Lato"/>
                <a:cs typeface="Lato"/>
                <a:sym typeface="Lato"/>
              </a:rPr>
              <a:t>the ImageNet database</a:t>
            </a:r>
            <a:r>
              <a:rPr lang="it" sz="800">
                <a:latin typeface="Lato"/>
                <a:ea typeface="Lato"/>
                <a:cs typeface="Lato"/>
                <a:sym typeface="Lato"/>
              </a:rPr>
              <a:t> […] </a:t>
            </a:r>
            <a:r>
              <a:rPr lang="it" sz="800" u="sng">
                <a:latin typeface="Lato"/>
                <a:ea typeface="Lato"/>
                <a:cs typeface="Lato"/>
                <a:sym typeface="Lato"/>
              </a:rPr>
              <a:t>contains the lowest number of food classes</a:t>
            </a:r>
            <a:r>
              <a:rPr lang="it" sz="800">
                <a:latin typeface="Lato"/>
                <a:ea typeface="Lato"/>
                <a:cs typeface="Lato"/>
                <a:sym typeface="Lato"/>
              </a:rPr>
              <a:t>” tra un insieme di database analizzati.</a:t>
            </a:r>
            <a:endParaRPr sz="8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ResNet101: implementazione</a:t>
            </a:r>
            <a:endParaRPr b="1">
              <a:latin typeface="Lato"/>
              <a:ea typeface="Lato"/>
              <a:cs typeface="Lato"/>
              <a:sym typeface="Lato"/>
            </a:endParaRPr>
          </a:p>
        </p:txBody>
      </p:sp>
      <p:sp>
        <p:nvSpPr>
          <p:cNvPr id="435" name="Google Shape;435;p53"/>
          <p:cNvSpPr txBox="1"/>
          <p:nvPr/>
        </p:nvSpPr>
        <p:spPr>
          <a:xfrm>
            <a:off x="891600" y="1302525"/>
            <a:ext cx="4131000" cy="3389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200">
                <a:latin typeface="Lato"/>
                <a:ea typeface="Lato"/>
                <a:cs typeface="Lato"/>
                <a:sym typeface="Lato"/>
              </a:rPr>
              <a:t>Transfer Learning:</a:t>
            </a:r>
            <a:endParaRPr b="1"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freeze della prima metà della rete e </a:t>
            </a:r>
            <a:r>
              <a:rPr lang="it" sz="1200" u="sng">
                <a:latin typeface="Lato"/>
                <a:ea typeface="Lato"/>
                <a:cs typeface="Lato"/>
                <a:sym typeface="Lato"/>
              </a:rPr>
              <a:t>riaddestramento della seconda metà</a:t>
            </a:r>
            <a:r>
              <a:rPr lang="it" sz="1200">
                <a:latin typeface="Lato"/>
                <a:ea typeface="Lato"/>
                <a:cs typeface="Lato"/>
                <a:sym typeface="Lato"/>
              </a:rPr>
              <a:t>; </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u="sng">
                <a:latin typeface="Lato"/>
                <a:ea typeface="Lato"/>
                <a:cs typeface="Lato"/>
                <a:sym typeface="Lato"/>
              </a:rPr>
              <a:t>sostituzione dell’ultimo layer fully connected</a:t>
            </a:r>
            <a:r>
              <a:rPr lang="it" sz="1200">
                <a:latin typeface="Lato"/>
                <a:ea typeface="Lato"/>
                <a:cs typeface="Lato"/>
                <a:sym typeface="Lato"/>
              </a:rPr>
              <a:t> con un layer fully connected di 251 neuroni (pari al numero di classi) con funzione di attivazione softmax. </a:t>
            </a:r>
            <a:endParaRPr sz="1200">
              <a:latin typeface="Lato"/>
              <a:ea typeface="Lato"/>
              <a:cs typeface="Lato"/>
              <a:sym typeface="Lato"/>
            </a:endParaRPr>
          </a:p>
          <a:p>
            <a:pPr indent="0" lvl="0" marL="0" rtl="0" algn="just">
              <a:spcBef>
                <a:spcPts val="0"/>
              </a:spcBef>
              <a:spcAft>
                <a:spcPts val="0"/>
              </a:spcAft>
              <a:buNone/>
            </a:pPr>
            <a:r>
              <a:t/>
            </a:r>
            <a:endParaRPr sz="1200">
              <a:latin typeface="Lato"/>
              <a:ea typeface="Lato"/>
              <a:cs typeface="Lato"/>
              <a:sym typeface="Lato"/>
            </a:endParaRPr>
          </a:p>
          <a:p>
            <a:pPr indent="0" lvl="0" marL="0" rtl="0" algn="just">
              <a:spcBef>
                <a:spcPts val="0"/>
              </a:spcBef>
              <a:spcAft>
                <a:spcPts val="0"/>
              </a:spcAft>
              <a:buNone/>
            </a:pPr>
            <a:r>
              <a:rPr b="1" lang="it" sz="1200">
                <a:latin typeface="Lato"/>
                <a:ea typeface="Lato"/>
                <a:cs typeface="Lato"/>
                <a:sym typeface="Lato"/>
              </a:rPr>
              <a:t>Parametri scelti </a:t>
            </a:r>
            <a:r>
              <a:rPr lang="it" sz="1200">
                <a:latin typeface="Lato"/>
                <a:ea typeface="Lato"/>
                <a:cs typeface="Lato"/>
                <a:sym typeface="Lato"/>
              </a:rPr>
              <a:t>(configurazione migliore):</a:t>
            </a:r>
            <a:endParaRPr sz="1200">
              <a:latin typeface="Lato"/>
              <a:ea typeface="Lato"/>
              <a:cs typeface="Lato"/>
              <a:sym typeface="Lato"/>
            </a:endParaRPr>
          </a:p>
          <a:p>
            <a:pPr indent="-298450" lvl="0" marL="457200" rtl="0" algn="just">
              <a:lnSpc>
                <a:spcPct val="115000"/>
              </a:lnSpc>
              <a:spcBef>
                <a:spcPts val="0"/>
              </a:spcBef>
              <a:spcAft>
                <a:spcPts val="0"/>
              </a:spcAft>
              <a:buSzPts val="1100"/>
              <a:buChar char="●"/>
            </a:pPr>
            <a:r>
              <a:rPr lang="it" sz="1100"/>
              <a:t>Batch size = 128;</a:t>
            </a:r>
            <a:endParaRPr sz="1100"/>
          </a:p>
          <a:p>
            <a:pPr indent="-298450" lvl="0" marL="457200" rtl="0" algn="just">
              <a:lnSpc>
                <a:spcPct val="115000"/>
              </a:lnSpc>
              <a:spcBef>
                <a:spcPts val="0"/>
              </a:spcBef>
              <a:spcAft>
                <a:spcPts val="0"/>
              </a:spcAft>
              <a:buSzPts val="1100"/>
              <a:buChar char="●"/>
            </a:pPr>
            <a:r>
              <a:rPr lang="it" sz="1100"/>
              <a:t>Loss function = Categorical Cross-Entropy</a:t>
            </a:r>
            <a:endParaRPr sz="1100"/>
          </a:p>
          <a:p>
            <a:pPr indent="-298450" lvl="0" marL="457200" rtl="0" algn="just">
              <a:lnSpc>
                <a:spcPct val="115000"/>
              </a:lnSpc>
              <a:spcBef>
                <a:spcPts val="0"/>
              </a:spcBef>
              <a:spcAft>
                <a:spcPts val="0"/>
              </a:spcAft>
              <a:buSzPts val="1100"/>
              <a:buChar char="●"/>
            </a:pPr>
            <a:r>
              <a:rPr lang="it" sz="1100"/>
              <a:t>Optimizer = Adam </a:t>
            </a:r>
            <a:endParaRPr sz="1100"/>
          </a:p>
          <a:p>
            <a:pPr indent="-298450" lvl="0" marL="457200" rtl="0" algn="just">
              <a:lnSpc>
                <a:spcPct val="115000"/>
              </a:lnSpc>
              <a:spcBef>
                <a:spcPts val="0"/>
              </a:spcBef>
              <a:spcAft>
                <a:spcPts val="0"/>
              </a:spcAft>
              <a:buSzPts val="1100"/>
              <a:buChar char="●"/>
            </a:pPr>
            <a:r>
              <a:rPr lang="it" sz="1100"/>
              <a:t>Epoche = 25 su train set bilanciato e 10 su train set degradato</a:t>
            </a:r>
            <a:endParaRPr sz="1100"/>
          </a:p>
          <a:p>
            <a:pPr indent="-298450" lvl="0" marL="457200" rtl="0" algn="just">
              <a:lnSpc>
                <a:spcPct val="115000"/>
              </a:lnSpc>
              <a:spcBef>
                <a:spcPts val="0"/>
              </a:spcBef>
              <a:spcAft>
                <a:spcPts val="0"/>
              </a:spcAft>
              <a:buSzPts val="1100"/>
              <a:buChar char="●"/>
            </a:pPr>
            <a:r>
              <a:rPr lang="it" sz="1100"/>
              <a:t>Learning Rate = 5e-5 decrementato di un fattore 10 ogni 10 epoche con il train set bilanciato e ogni 5 con il train set degradato (in modo simile al paper del dataset)</a:t>
            </a:r>
            <a:endParaRPr sz="1100"/>
          </a:p>
          <a:p>
            <a:pPr indent="-298450" lvl="0" marL="457200" rtl="0" algn="just">
              <a:lnSpc>
                <a:spcPct val="115000"/>
              </a:lnSpc>
              <a:spcBef>
                <a:spcPts val="0"/>
              </a:spcBef>
              <a:spcAft>
                <a:spcPts val="0"/>
              </a:spcAft>
              <a:buSzPts val="1100"/>
              <a:buChar char="●"/>
            </a:pPr>
            <a:r>
              <a:rPr lang="it" sz="1100"/>
              <a:t>Metriche = Accuracy Top-1 e Top-3 </a:t>
            </a:r>
            <a:endParaRPr sz="1200">
              <a:latin typeface="Lato"/>
              <a:ea typeface="Lato"/>
              <a:cs typeface="Lato"/>
              <a:sym typeface="Lato"/>
            </a:endParaRPr>
          </a:p>
        </p:txBody>
      </p:sp>
      <p:pic>
        <p:nvPicPr>
          <p:cNvPr id="436" name="Google Shape;436;p53"/>
          <p:cNvPicPr preferRelativeResize="0"/>
          <p:nvPr/>
        </p:nvPicPr>
        <p:blipFill>
          <a:blip r:embed="rId3">
            <a:alphaModFix/>
          </a:blip>
          <a:stretch>
            <a:fillRect/>
          </a:stretch>
        </p:blipFill>
        <p:spPr>
          <a:xfrm rot="5400000">
            <a:off x="5464175" y="1452076"/>
            <a:ext cx="3629101" cy="2318349"/>
          </a:xfrm>
          <a:prstGeom prst="rect">
            <a:avLst/>
          </a:prstGeom>
          <a:noFill/>
          <a:ln>
            <a:noFill/>
          </a:ln>
        </p:spPr>
      </p:pic>
      <p:sp>
        <p:nvSpPr>
          <p:cNvPr id="437" name="Google Shape;437;p53"/>
          <p:cNvSpPr txBox="1"/>
          <p:nvPr/>
        </p:nvSpPr>
        <p:spPr>
          <a:xfrm>
            <a:off x="6715550" y="4425800"/>
            <a:ext cx="231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Architettura di ResNet101</a:t>
            </a:r>
            <a:r>
              <a:rPr lang="it" sz="800">
                <a:latin typeface="Lato"/>
                <a:ea typeface="Lato"/>
                <a:cs typeface="Lato"/>
                <a:sym typeface="Lato"/>
              </a:rPr>
              <a:t>[1]</a:t>
            </a:r>
            <a:endParaRPr sz="800">
              <a:latin typeface="Lato"/>
              <a:ea typeface="Lato"/>
              <a:cs typeface="Lato"/>
              <a:sym typeface="Lato"/>
            </a:endParaRPr>
          </a:p>
        </p:txBody>
      </p:sp>
      <p:sp>
        <p:nvSpPr>
          <p:cNvPr id="438" name="Google Shape;438;p53"/>
          <p:cNvSpPr txBox="1"/>
          <p:nvPr/>
        </p:nvSpPr>
        <p:spPr>
          <a:xfrm>
            <a:off x="303250" y="47336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Li F. et al., </a:t>
            </a:r>
            <a:r>
              <a:rPr i="1" lang="it" sz="800">
                <a:latin typeface="Lato"/>
                <a:ea typeface="Lato"/>
                <a:cs typeface="Lato"/>
                <a:sym typeface="Lato"/>
              </a:rPr>
              <a:t>Deep learning-based automated detection of glaucomatous optic neuropathy on color fundus photographs</a:t>
            </a:r>
            <a:r>
              <a:rPr lang="it" sz="800">
                <a:latin typeface="Lato"/>
                <a:ea typeface="Lato"/>
                <a:cs typeface="Lato"/>
                <a:sym typeface="Lato"/>
              </a:rPr>
              <a:t>, in </a:t>
            </a:r>
            <a:r>
              <a:rPr i="1" lang="it" sz="800">
                <a:latin typeface="Lato"/>
                <a:ea typeface="Lato"/>
                <a:cs typeface="Lato"/>
                <a:sym typeface="Lato"/>
              </a:rPr>
              <a:t>Graefe's Archive for Clinical and Experimental Ophthalmology</a:t>
            </a:r>
            <a:r>
              <a:rPr lang="it" sz="800">
                <a:latin typeface="Lato"/>
                <a:ea typeface="Lato"/>
                <a:cs typeface="Lato"/>
                <a:sym typeface="Lato"/>
              </a:rPr>
              <a:t>, 2020.</a:t>
            </a:r>
            <a:endParaRPr sz="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1 - Analisi del Dataset</a:t>
            </a:r>
            <a:endParaRPr b="1" sz="1600">
              <a:latin typeface="Lato"/>
              <a:ea typeface="Lato"/>
              <a:cs typeface="Lato"/>
              <a:sym typeface="Lato"/>
            </a:endParaRPr>
          </a:p>
        </p:txBody>
      </p:sp>
      <p:sp>
        <p:nvSpPr>
          <p:cNvPr id="218" name="Google Shape;218;p27"/>
          <p:cNvSpPr txBox="1"/>
          <p:nvPr/>
        </p:nvSpPr>
        <p:spPr>
          <a:xfrm>
            <a:off x="437650" y="1519275"/>
            <a:ext cx="8109300" cy="117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Di seguito la distribuzione iniziale delle classi del Training 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Prima di continuare con altre analisi è sorta la necessità di bilanciare e pulire il Training set.</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a:latin typeface="Lato"/>
              <a:ea typeface="Lato"/>
              <a:cs typeface="Lato"/>
              <a:sym typeface="Lato"/>
            </a:endParaRPr>
          </a:p>
        </p:txBody>
      </p:sp>
      <p:pic>
        <p:nvPicPr>
          <p:cNvPr id="219" name="Google Shape;219;p27"/>
          <p:cNvPicPr preferRelativeResize="0"/>
          <p:nvPr/>
        </p:nvPicPr>
        <p:blipFill>
          <a:blip r:embed="rId3">
            <a:alphaModFix/>
          </a:blip>
          <a:stretch>
            <a:fillRect/>
          </a:stretch>
        </p:blipFill>
        <p:spPr>
          <a:xfrm>
            <a:off x="603738" y="2411275"/>
            <a:ext cx="7936525" cy="25760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ResNet101: risultati</a:t>
            </a:r>
            <a:endParaRPr b="1">
              <a:latin typeface="Lato"/>
              <a:ea typeface="Lato"/>
              <a:cs typeface="Lato"/>
              <a:sym typeface="Lato"/>
            </a:endParaRPr>
          </a:p>
        </p:txBody>
      </p:sp>
      <p:sp>
        <p:nvSpPr>
          <p:cNvPr id="444" name="Google Shape;444;p54"/>
          <p:cNvSpPr txBox="1"/>
          <p:nvPr/>
        </p:nvSpPr>
        <p:spPr>
          <a:xfrm>
            <a:off x="214375" y="1262200"/>
            <a:ext cx="3230400" cy="24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ResNet101 addestrata sul train set bilanciato: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t/>
            </a:r>
            <a:endParaRPr sz="1000">
              <a:latin typeface="Lato"/>
              <a:ea typeface="Lato"/>
              <a:cs typeface="Lato"/>
              <a:sym typeface="Lato"/>
            </a:endParaRPr>
          </a:p>
          <a:p>
            <a:pPr indent="0" lvl="0" marL="0" rtl="0" algn="just">
              <a:spcBef>
                <a:spcPts val="0"/>
              </a:spcBef>
              <a:spcAft>
                <a:spcPts val="0"/>
              </a:spcAft>
              <a:buNone/>
            </a:pPr>
            <a:r>
              <a:rPr lang="it" sz="1000">
                <a:latin typeface="Lato"/>
                <a:ea typeface="Lato"/>
                <a:cs typeface="Lato"/>
                <a:sym typeface="Lato"/>
              </a:rPr>
              <a:t> </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ResNet101 addestrata sul train set degradato: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p:txBody>
      </p:sp>
      <p:sp>
        <p:nvSpPr>
          <p:cNvPr id="445" name="Google Shape;445;p54"/>
          <p:cNvSpPr txBox="1"/>
          <p:nvPr/>
        </p:nvSpPr>
        <p:spPr>
          <a:xfrm>
            <a:off x="5368813"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900">
                <a:latin typeface="Lato"/>
                <a:ea typeface="Lato"/>
                <a:cs typeface="Lato"/>
                <a:sym typeface="Lato"/>
              </a:rPr>
              <a:t>Addestramento su train set degradato</a:t>
            </a:r>
            <a:endParaRPr i="1" sz="900">
              <a:latin typeface="Lato"/>
              <a:ea typeface="Lato"/>
              <a:cs typeface="Lato"/>
              <a:sym typeface="Lato"/>
            </a:endParaRPr>
          </a:p>
        </p:txBody>
      </p:sp>
      <p:pic>
        <p:nvPicPr>
          <p:cNvPr id="446" name="Google Shape;446;p54"/>
          <p:cNvPicPr preferRelativeResize="0"/>
          <p:nvPr/>
        </p:nvPicPr>
        <p:blipFill>
          <a:blip r:embed="rId3">
            <a:alphaModFix/>
          </a:blip>
          <a:stretch>
            <a:fillRect/>
          </a:stretch>
        </p:blipFill>
        <p:spPr>
          <a:xfrm>
            <a:off x="3533475" y="757825"/>
            <a:ext cx="5537049" cy="1813925"/>
          </a:xfrm>
          <a:prstGeom prst="rect">
            <a:avLst/>
          </a:prstGeom>
          <a:noFill/>
          <a:ln>
            <a:noFill/>
          </a:ln>
        </p:spPr>
      </p:pic>
      <p:sp>
        <p:nvSpPr>
          <p:cNvPr id="447" name="Google Shape;447;p54"/>
          <p:cNvSpPr txBox="1"/>
          <p:nvPr/>
        </p:nvSpPr>
        <p:spPr>
          <a:xfrm>
            <a:off x="3685225" y="2894850"/>
            <a:ext cx="5385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Osservazioni</a:t>
            </a:r>
            <a:r>
              <a:rPr lang="it" sz="1000">
                <a:latin typeface="Lato"/>
                <a:ea typeface="Lato"/>
                <a:cs typeface="Lato"/>
                <a:sym typeface="Lato"/>
              </a:rPr>
              <a:t>:</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L’addestramento sul train set degradato ha portato a un incremento dell’accuracy top-3 sul test set degradato superiore al 25%.</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Si è registrato un forte overfitting sia per la rete addestrata sul train set bilanciato che per la rete addestrata sul train set degradato.</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Le performance sul test set pulito non sono peggiorate a seguito dell’addestramento con il train set degradato. Anzi, sono leggermente migliorate.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peggiori è la classe 205: lobster_roll_sandwich. In particolare: 0.10 precision, 0.09 recall e 0.10 f-measure sul test set degradato. Il supporto di questa classe è pari a 44 istanze.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migliori è la classe 124: boiled_egg. In particolare: 0.76 precision, 0.77 recall e 0.77 f-measure sul test set degradato. Il supporto di questa classe è pari a 53 istanze.</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graphicFrame>
        <p:nvGraphicFramePr>
          <p:cNvPr id="448" name="Google Shape;448;p54"/>
          <p:cNvGraphicFramePr/>
          <p:nvPr/>
        </p:nvGraphicFramePr>
        <p:xfrm>
          <a:off x="366563" y="1756413"/>
          <a:ext cx="3000000" cy="3000000"/>
        </p:xfrm>
        <a:graphic>
          <a:graphicData uri="http://schemas.openxmlformats.org/drawingml/2006/table">
            <a:tbl>
              <a:tblPr>
                <a:noFill/>
                <a:tableStyleId>{6C6741AB-297B-4475-AF39-92C2C5DCF776}</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20254</a:t>
                      </a:r>
                      <a:endParaRPr sz="1200"/>
                    </a:p>
                  </a:txBody>
                  <a:tcPr marT="91425" marB="91425" marR="91425" marL="91425"/>
                </a:tc>
                <a:tc>
                  <a:txBody>
                    <a:bodyPr/>
                    <a:lstStyle/>
                    <a:p>
                      <a:pPr indent="0" lvl="0" marL="0" rtl="0" algn="l">
                        <a:spcBef>
                          <a:spcPts val="0"/>
                        </a:spcBef>
                        <a:spcAft>
                          <a:spcPts val="0"/>
                        </a:spcAft>
                        <a:buNone/>
                      </a:pPr>
                      <a:r>
                        <a:rPr lang="it" sz="900"/>
                        <a:t>0.5856</a:t>
                      </a:r>
                      <a:endParaRPr sz="1200"/>
                    </a:p>
                  </a:txBody>
                  <a:tcPr marT="91425" marB="91425" marR="91425" marL="91425"/>
                </a:tc>
                <a:tc>
                  <a:txBody>
                    <a:bodyPr/>
                    <a:lstStyle/>
                    <a:p>
                      <a:pPr indent="0" lvl="0" marL="0" rtl="0" algn="l">
                        <a:spcBef>
                          <a:spcPts val="0"/>
                        </a:spcBef>
                        <a:spcAft>
                          <a:spcPts val="0"/>
                        </a:spcAft>
                        <a:buNone/>
                      </a:pPr>
                      <a:r>
                        <a:rPr lang="it" sz="900"/>
                        <a:t>0.7684</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20254</a:t>
                      </a:r>
                      <a:endParaRPr sz="1200"/>
                    </a:p>
                  </a:txBody>
                  <a:tcPr marT="91425" marB="91425" marR="91425" marL="91425"/>
                </a:tc>
                <a:tc>
                  <a:txBody>
                    <a:bodyPr/>
                    <a:lstStyle/>
                    <a:p>
                      <a:pPr indent="0" lvl="0" marL="0" rtl="0" algn="l">
                        <a:spcBef>
                          <a:spcPts val="0"/>
                        </a:spcBef>
                        <a:spcAft>
                          <a:spcPts val="0"/>
                        </a:spcAft>
                        <a:buNone/>
                      </a:pPr>
                      <a:r>
                        <a:rPr lang="it" sz="900"/>
                        <a:t>0.2120</a:t>
                      </a:r>
                      <a:endParaRPr sz="1200"/>
                    </a:p>
                  </a:txBody>
                  <a:tcPr marT="91425" marB="91425" marR="91425" marL="91425"/>
                </a:tc>
                <a:tc>
                  <a:txBody>
                    <a:bodyPr/>
                    <a:lstStyle/>
                    <a:p>
                      <a:pPr indent="0" lvl="0" marL="0" rtl="0" algn="l">
                        <a:spcBef>
                          <a:spcPts val="0"/>
                        </a:spcBef>
                        <a:spcAft>
                          <a:spcPts val="0"/>
                        </a:spcAft>
                        <a:buNone/>
                      </a:pPr>
                      <a:r>
                        <a:rPr b="1" lang="it" sz="900"/>
                        <a:t>0.3402</a:t>
                      </a:r>
                      <a:endParaRPr b="1" sz="1200"/>
                    </a:p>
                  </a:txBody>
                  <a:tcPr marT="91425" marB="91425" marR="91425" marL="91425"/>
                </a:tc>
              </a:tr>
            </a:tbl>
          </a:graphicData>
        </a:graphic>
      </p:graphicFrame>
      <p:graphicFrame>
        <p:nvGraphicFramePr>
          <p:cNvPr id="449" name="Google Shape;449;p54"/>
          <p:cNvGraphicFramePr/>
          <p:nvPr/>
        </p:nvGraphicFramePr>
        <p:xfrm>
          <a:off x="366563" y="3569563"/>
          <a:ext cx="3000000" cy="3000000"/>
        </p:xfrm>
        <a:graphic>
          <a:graphicData uri="http://schemas.openxmlformats.org/drawingml/2006/table">
            <a:tbl>
              <a:tblPr>
                <a:noFill/>
                <a:tableStyleId>{6C6741AB-297B-4475-AF39-92C2C5DCF776}</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17.040</a:t>
                      </a:r>
                      <a:endParaRPr sz="1200"/>
                    </a:p>
                  </a:txBody>
                  <a:tcPr marT="91425" marB="91425" marR="91425" marL="91425"/>
                </a:tc>
                <a:tc>
                  <a:txBody>
                    <a:bodyPr/>
                    <a:lstStyle/>
                    <a:p>
                      <a:pPr indent="0" lvl="0" marL="0" rtl="0" algn="l">
                        <a:spcBef>
                          <a:spcPts val="0"/>
                        </a:spcBef>
                        <a:spcAft>
                          <a:spcPts val="0"/>
                        </a:spcAft>
                        <a:buNone/>
                      </a:pPr>
                      <a:r>
                        <a:rPr lang="it" sz="900"/>
                        <a:t>0.5888</a:t>
                      </a:r>
                      <a:endParaRPr sz="1200"/>
                    </a:p>
                  </a:txBody>
                  <a:tcPr marT="91425" marB="91425" marR="91425" marL="91425"/>
                </a:tc>
                <a:tc>
                  <a:txBody>
                    <a:bodyPr/>
                    <a:lstStyle/>
                    <a:p>
                      <a:pPr indent="0" lvl="0" marL="0" rtl="0" algn="l">
                        <a:spcBef>
                          <a:spcPts val="0"/>
                        </a:spcBef>
                        <a:spcAft>
                          <a:spcPts val="0"/>
                        </a:spcAft>
                        <a:buNone/>
                      </a:pPr>
                      <a:r>
                        <a:rPr lang="it" sz="900"/>
                        <a:t>0.7780</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17.040</a:t>
                      </a:r>
                      <a:endParaRPr sz="1200"/>
                    </a:p>
                  </a:txBody>
                  <a:tcPr marT="91425" marB="91425" marR="91425" marL="91425"/>
                </a:tc>
                <a:tc>
                  <a:txBody>
                    <a:bodyPr/>
                    <a:lstStyle/>
                    <a:p>
                      <a:pPr indent="0" lvl="0" marL="0" rtl="0" algn="l">
                        <a:spcBef>
                          <a:spcPts val="0"/>
                        </a:spcBef>
                        <a:spcAft>
                          <a:spcPts val="0"/>
                        </a:spcAft>
                        <a:buNone/>
                      </a:pPr>
                      <a:r>
                        <a:rPr lang="it" sz="900"/>
                        <a:t>0.4177</a:t>
                      </a:r>
                      <a:endParaRPr sz="1200"/>
                    </a:p>
                  </a:txBody>
                  <a:tcPr marT="91425" marB="91425" marR="91425" marL="91425"/>
                </a:tc>
                <a:tc>
                  <a:txBody>
                    <a:bodyPr/>
                    <a:lstStyle/>
                    <a:p>
                      <a:pPr indent="0" lvl="0" marL="0" rtl="0" algn="l">
                        <a:spcBef>
                          <a:spcPts val="0"/>
                        </a:spcBef>
                        <a:spcAft>
                          <a:spcPts val="0"/>
                        </a:spcAft>
                        <a:buNone/>
                      </a:pPr>
                      <a:r>
                        <a:rPr b="1" lang="it" sz="900"/>
                        <a:t>0.6079</a:t>
                      </a:r>
                      <a:endParaRPr b="1" sz="1200"/>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introduzione</a:t>
            </a:r>
            <a:endParaRPr b="1">
              <a:latin typeface="Lato"/>
              <a:ea typeface="Lato"/>
              <a:cs typeface="Lato"/>
              <a:sym typeface="Lato"/>
            </a:endParaRPr>
          </a:p>
        </p:txBody>
      </p:sp>
      <p:sp>
        <p:nvSpPr>
          <p:cNvPr id="455" name="Google Shape;455;p55"/>
          <p:cNvSpPr txBox="1"/>
          <p:nvPr/>
        </p:nvSpPr>
        <p:spPr>
          <a:xfrm>
            <a:off x="775275" y="1307225"/>
            <a:ext cx="77802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Cercando soluzioni in letteratura ci siamo ritrovati con un task simile già risolto nel 2018 dai professori </a:t>
            </a:r>
            <a:r>
              <a:rPr lang="it" sz="1000"/>
              <a:t>Ciocca-</a:t>
            </a:r>
            <a:r>
              <a:rPr lang="it" sz="1000"/>
              <a:t>Schettini-Napoletano nel paper “CNN-based Features for Retrieval and Classification of Food Images”.</a:t>
            </a:r>
            <a:endParaRPr sz="1000"/>
          </a:p>
          <a:p>
            <a:pPr indent="0" lvl="0" marL="0" rtl="0" algn="l">
              <a:lnSpc>
                <a:spcPct val="115000"/>
              </a:lnSpc>
              <a:spcBef>
                <a:spcPts val="0"/>
              </a:spcBef>
              <a:spcAft>
                <a:spcPts val="0"/>
              </a:spcAft>
              <a:buNone/>
            </a:pPr>
            <a:r>
              <a:rPr lang="it" sz="1000"/>
              <a:t>Si è quindi cercato di prendere spunto dal loro esperimento anche se non nelle stesse condizioni computazionali per osservare il comportamento su un dataset simile come il nostro.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Rispetto al paper abbiamo preso solo il modello migliore risultato dell'esperimento, ossia ResNet50 addestrato sul dataset Imagenet.</a:t>
            </a:r>
            <a:endParaRPr sz="1000"/>
          </a:p>
          <a:p>
            <a:pPr indent="0" lvl="0" marL="0" rtl="0" algn="l">
              <a:lnSpc>
                <a:spcPct val="115000"/>
              </a:lnSpc>
              <a:spcBef>
                <a:spcPts val="0"/>
              </a:spcBef>
              <a:spcAft>
                <a:spcPts val="0"/>
              </a:spcAft>
              <a:buNone/>
            </a:pPr>
            <a:r>
              <a:rPr lang="it" sz="1000"/>
              <a:t>(</a:t>
            </a:r>
            <a:r>
              <a:rPr lang="it" sz="1000"/>
              <a:t>L'architettura</a:t>
            </a:r>
            <a:r>
              <a:rPr lang="it" sz="1000"/>
              <a:t> delle rete è molto simile a ResNet101 vista prima ma con meno blocchi di vconcoluzione)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Si è prima andato a testare la bontà delle features estratte dai nostri data set usando la rete addestrata su Imagenet. è stato fatto quindi un task di features extraction dall’ultimo layer della rete prima delle predizioni e poi la classificazione con l’algoritmo KNN.</a:t>
            </a:r>
            <a:endParaRPr sz="1000"/>
          </a:p>
        </p:txBody>
      </p:sp>
      <p:sp>
        <p:nvSpPr>
          <p:cNvPr id="456" name="Google Shape;456;p55"/>
          <p:cNvSpPr txBox="1"/>
          <p:nvPr/>
        </p:nvSpPr>
        <p:spPr>
          <a:xfrm>
            <a:off x="775450" y="3248450"/>
            <a:ext cx="391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Feature Extraction</a:t>
            </a:r>
            <a:r>
              <a:rPr lang="it"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Estrazione features Training set da layer “avg_pool”</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Estrazione features Test set da layer “avg_pool”</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Classificatore KNN - 5 vicini</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Calcolo predizioni sulle features Test set / Test set degradato</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457" name="Google Shape;457;p55"/>
          <p:cNvSpPr txBox="1"/>
          <p:nvPr/>
        </p:nvSpPr>
        <p:spPr>
          <a:xfrm>
            <a:off x="5242475" y="3248450"/>
            <a:ext cx="37629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Risultati Ottenuti</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a:p>
            <a:pPr indent="0" lvl="0" marL="0" rtl="0" algn="l">
              <a:spcBef>
                <a:spcPts val="0"/>
              </a:spcBef>
              <a:spcAft>
                <a:spcPts val="0"/>
              </a:spcAft>
              <a:buNone/>
            </a:pPr>
            <a:r>
              <a:rPr b="1" lang="it" sz="1000">
                <a:latin typeface="Lato"/>
                <a:ea typeface="Lato"/>
                <a:cs typeface="Lato"/>
                <a:sym typeface="Lato"/>
              </a:rPr>
              <a:t>Accuracy Test set: </a:t>
            </a:r>
            <a:r>
              <a:rPr lang="it" sz="1000"/>
              <a:t>0.005253</a:t>
            </a:r>
            <a:endParaRPr sz="1000"/>
          </a:p>
          <a:p>
            <a:pPr indent="0" lvl="0" marL="0" rtl="0" algn="l">
              <a:spcBef>
                <a:spcPts val="0"/>
              </a:spcBef>
              <a:spcAft>
                <a:spcPts val="0"/>
              </a:spcAft>
              <a:buNone/>
            </a:pPr>
            <a:r>
              <a:rPr b="1" lang="it" sz="1000"/>
              <a:t>Accuracy Test set</a:t>
            </a:r>
            <a:r>
              <a:rPr lang="it" sz="1000"/>
              <a:t> </a:t>
            </a:r>
            <a:r>
              <a:rPr b="1" lang="it" sz="1000"/>
              <a:t>Degradato:</a:t>
            </a:r>
            <a:r>
              <a:rPr lang="it" sz="1000"/>
              <a:t> 0.004752</a:t>
            </a:r>
            <a:endParaRPr b="1" sz="1000">
              <a:latin typeface="Lato"/>
              <a:ea typeface="Lato"/>
              <a:cs typeface="Lato"/>
              <a:sym typeface="Lato"/>
            </a:endParaRPr>
          </a:p>
          <a:p>
            <a:pPr indent="0" lvl="0" marL="0" rtl="0" algn="l">
              <a:spcBef>
                <a:spcPts val="0"/>
              </a:spcBef>
              <a:spcAft>
                <a:spcPts val="0"/>
              </a:spcAft>
              <a:buNone/>
            </a:pPr>
            <a:r>
              <a:t/>
            </a:r>
            <a:endParaRPr b="1" sz="1000">
              <a:latin typeface="Lato"/>
              <a:ea typeface="Lato"/>
              <a:cs typeface="Lato"/>
              <a:sym typeface="Lato"/>
            </a:endParaRPr>
          </a:p>
          <a:p>
            <a:pPr indent="0" lvl="0" marL="0" rtl="0" algn="l">
              <a:lnSpc>
                <a:spcPct val="115000"/>
              </a:lnSpc>
              <a:spcBef>
                <a:spcPts val="0"/>
              </a:spcBef>
              <a:spcAft>
                <a:spcPts val="0"/>
              </a:spcAft>
              <a:buNone/>
            </a:pPr>
            <a:r>
              <a:rPr lang="it" sz="1000"/>
              <a:t>Come si può vedere dai risultati, le features estratte non sono abbastanza discriminanti per ogni classe, si è deciso di proseguire con un approccio </a:t>
            </a:r>
            <a:r>
              <a:rPr b="1" lang="it" sz="1000"/>
              <a:t>transfer learning.</a:t>
            </a:r>
            <a:r>
              <a:rPr lang="it" sz="1000"/>
              <a:t> </a:t>
            </a:r>
            <a:endParaRPr sz="10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851650" y="796700"/>
            <a:ext cx="295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implementazione</a:t>
            </a:r>
            <a:endParaRPr b="1">
              <a:latin typeface="Lato"/>
              <a:ea typeface="Lato"/>
              <a:cs typeface="Lato"/>
              <a:sym typeface="Lato"/>
            </a:endParaRPr>
          </a:p>
        </p:txBody>
      </p:sp>
      <p:sp>
        <p:nvSpPr>
          <p:cNvPr id="463" name="Google Shape;463;p56"/>
          <p:cNvSpPr txBox="1"/>
          <p:nvPr/>
        </p:nvSpPr>
        <p:spPr>
          <a:xfrm>
            <a:off x="226875" y="1467400"/>
            <a:ext cx="3575700" cy="235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Transfer Learning:</a:t>
            </a:r>
            <a:endParaRPr b="1"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Freeze dei Layer fino all’ultimo blocco di convoluzione</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it" sz="1000">
                <a:latin typeface="Lato"/>
                <a:ea typeface="Lato"/>
                <a:cs typeface="Lato"/>
                <a:sym typeface="Lato"/>
              </a:rPr>
              <a:t>Aggiunta nuova parte Fully connected a 251 predizioni con funzione di attivazione “Softmax”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rPr b="1" lang="it" sz="1000">
                <a:latin typeface="Lato"/>
                <a:ea typeface="Lato"/>
                <a:cs typeface="Lato"/>
                <a:sym typeface="Lato"/>
              </a:rPr>
              <a:t>Parametri scelti (Configurazione migliore)</a:t>
            </a:r>
            <a:r>
              <a:rPr lang="it" sz="1000">
                <a:latin typeface="Lato"/>
                <a:ea typeface="Lato"/>
                <a:cs typeface="Lato"/>
                <a:sym typeface="Lato"/>
              </a:rPr>
              <a:t>:</a:t>
            </a:r>
            <a:endParaRPr sz="1000">
              <a:latin typeface="Lato"/>
              <a:ea typeface="Lato"/>
              <a:cs typeface="Lato"/>
              <a:sym typeface="Lato"/>
            </a:endParaRPr>
          </a:p>
          <a:p>
            <a:pPr indent="-285750" lvl="0" marL="457200" rtl="0" algn="l">
              <a:lnSpc>
                <a:spcPct val="115000"/>
              </a:lnSpc>
              <a:spcBef>
                <a:spcPts val="0"/>
              </a:spcBef>
              <a:spcAft>
                <a:spcPts val="0"/>
              </a:spcAft>
              <a:buSzPts val="900"/>
              <a:buChar char="●"/>
            </a:pPr>
            <a:r>
              <a:rPr lang="it" sz="900"/>
              <a:t>Batch size = 256</a:t>
            </a:r>
            <a:endParaRPr sz="900"/>
          </a:p>
          <a:p>
            <a:pPr indent="-285750" lvl="0" marL="457200" rtl="0" algn="l">
              <a:lnSpc>
                <a:spcPct val="115000"/>
              </a:lnSpc>
              <a:spcBef>
                <a:spcPts val="0"/>
              </a:spcBef>
              <a:spcAft>
                <a:spcPts val="0"/>
              </a:spcAft>
              <a:buSzPts val="900"/>
              <a:buChar char="●"/>
            </a:pPr>
            <a:r>
              <a:rPr lang="it" sz="900"/>
              <a:t>Loss function = Categorical Cross-Entropy</a:t>
            </a:r>
            <a:endParaRPr sz="900"/>
          </a:p>
          <a:p>
            <a:pPr indent="-285750" lvl="0" marL="457200" rtl="0" algn="l">
              <a:lnSpc>
                <a:spcPct val="115000"/>
              </a:lnSpc>
              <a:spcBef>
                <a:spcPts val="0"/>
              </a:spcBef>
              <a:spcAft>
                <a:spcPts val="0"/>
              </a:spcAft>
              <a:buSzPts val="900"/>
              <a:buChar char="●"/>
            </a:pPr>
            <a:r>
              <a:rPr lang="it" sz="900"/>
              <a:t>Optimizer = Adam (SGD stessi risultati ma più lento) </a:t>
            </a:r>
            <a:endParaRPr sz="900"/>
          </a:p>
          <a:p>
            <a:pPr indent="-285750" lvl="0" marL="457200" rtl="0" algn="l">
              <a:lnSpc>
                <a:spcPct val="115000"/>
              </a:lnSpc>
              <a:spcBef>
                <a:spcPts val="0"/>
              </a:spcBef>
              <a:spcAft>
                <a:spcPts val="0"/>
              </a:spcAft>
              <a:buSzPts val="900"/>
              <a:buChar char="●"/>
            </a:pPr>
            <a:r>
              <a:rPr lang="it" sz="900"/>
              <a:t>Epoche = 10 (con 20 epoche stessi risultati)</a:t>
            </a:r>
            <a:endParaRPr sz="900"/>
          </a:p>
          <a:p>
            <a:pPr indent="-285750" lvl="0" marL="457200" rtl="0" algn="l">
              <a:lnSpc>
                <a:spcPct val="115000"/>
              </a:lnSpc>
              <a:spcBef>
                <a:spcPts val="0"/>
              </a:spcBef>
              <a:spcAft>
                <a:spcPts val="0"/>
              </a:spcAft>
              <a:buSzPts val="900"/>
              <a:buChar char="●"/>
            </a:pPr>
            <a:r>
              <a:rPr lang="it" sz="900"/>
              <a:t>Learning Rate = 0.01, fattore decay 10 ogni 5 epoche</a:t>
            </a:r>
            <a:endParaRPr sz="900"/>
          </a:p>
          <a:p>
            <a:pPr indent="-285750" lvl="0" marL="457200" rtl="0" algn="l">
              <a:lnSpc>
                <a:spcPct val="115000"/>
              </a:lnSpc>
              <a:spcBef>
                <a:spcPts val="0"/>
              </a:spcBef>
              <a:spcAft>
                <a:spcPts val="0"/>
              </a:spcAft>
              <a:buSzPts val="900"/>
              <a:buChar char="●"/>
            </a:pPr>
            <a:r>
              <a:rPr lang="it" sz="900"/>
              <a:t>Metriche = Accuracy Top 1 e Top 3 </a:t>
            </a:r>
            <a:endParaRPr sz="1000">
              <a:latin typeface="Lato"/>
              <a:ea typeface="Lato"/>
              <a:cs typeface="Lato"/>
              <a:sym typeface="Lato"/>
            </a:endParaRPr>
          </a:p>
        </p:txBody>
      </p:sp>
      <p:pic>
        <p:nvPicPr>
          <p:cNvPr id="464" name="Google Shape;464;p56"/>
          <p:cNvPicPr preferRelativeResize="0"/>
          <p:nvPr/>
        </p:nvPicPr>
        <p:blipFill>
          <a:blip r:embed="rId3">
            <a:alphaModFix/>
          </a:blip>
          <a:stretch>
            <a:fillRect/>
          </a:stretch>
        </p:blipFill>
        <p:spPr>
          <a:xfrm>
            <a:off x="4065775" y="796700"/>
            <a:ext cx="4922425" cy="1731872"/>
          </a:xfrm>
          <a:prstGeom prst="rect">
            <a:avLst/>
          </a:prstGeom>
          <a:noFill/>
          <a:ln>
            <a:noFill/>
          </a:ln>
        </p:spPr>
      </p:pic>
      <p:pic>
        <p:nvPicPr>
          <p:cNvPr id="465" name="Google Shape;465;p56"/>
          <p:cNvPicPr preferRelativeResize="0"/>
          <p:nvPr/>
        </p:nvPicPr>
        <p:blipFill>
          <a:blip r:embed="rId4">
            <a:alphaModFix/>
          </a:blip>
          <a:stretch>
            <a:fillRect/>
          </a:stretch>
        </p:blipFill>
        <p:spPr>
          <a:xfrm>
            <a:off x="4065775" y="3029322"/>
            <a:ext cx="4922413" cy="1726303"/>
          </a:xfrm>
          <a:prstGeom prst="rect">
            <a:avLst/>
          </a:prstGeom>
          <a:noFill/>
          <a:ln>
            <a:noFill/>
          </a:ln>
        </p:spPr>
      </p:pic>
      <p:sp>
        <p:nvSpPr>
          <p:cNvPr id="466" name="Google Shape;466;p56"/>
          <p:cNvSpPr txBox="1"/>
          <p:nvPr/>
        </p:nvSpPr>
        <p:spPr>
          <a:xfrm>
            <a:off x="5296250"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Lato"/>
                <a:ea typeface="Lato"/>
                <a:cs typeface="Lato"/>
                <a:sym typeface="Lato"/>
              </a:rPr>
              <a:t>Addestramento su Training set Bilanciato</a:t>
            </a:r>
            <a:endParaRPr sz="900">
              <a:latin typeface="Lato"/>
              <a:ea typeface="Lato"/>
              <a:cs typeface="Lato"/>
              <a:sym typeface="Lato"/>
            </a:endParaRPr>
          </a:p>
        </p:txBody>
      </p:sp>
      <p:sp>
        <p:nvSpPr>
          <p:cNvPr id="467" name="Google Shape;467;p56"/>
          <p:cNvSpPr txBox="1"/>
          <p:nvPr/>
        </p:nvSpPr>
        <p:spPr>
          <a:xfrm>
            <a:off x="5372463" y="4755625"/>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900">
                <a:latin typeface="Lato"/>
                <a:ea typeface="Lato"/>
                <a:cs typeface="Lato"/>
                <a:sym typeface="Lato"/>
              </a:rPr>
              <a:t>Addestramento su Training set Augmented</a:t>
            </a:r>
            <a:endParaRPr sz="900">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b) ResNet50: risultati</a:t>
            </a:r>
            <a:endParaRPr b="1">
              <a:latin typeface="Lato"/>
              <a:ea typeface="Lato"/>
              <a:cs typeface="Lato"/>
              <a:sym typeface="Lato"/>
            </a:endParaRPr>
          </a:p>
        </p:txBody>
      </p:sp>
      <p:sp>
        <p:nvSpPr>
          <p:cNvPr id="473" name="Google Shape;473;p57"/>
          <p:cNvSpPr txBox="1"/>
          <p:nvPr/>
        </p:nvSpPr>
        <p:spPr>
          <a:xfrm>
            <a:off x="303075" y="1315000"/>
            <a:ext cx="8617500" cy="102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l">
              <a:lnSpc>
                <a:spcPct val="115000"/>
              </a:lnSpc>
              <a:spcBef>
                <a:spcPts val="0"/>
              </a:spcBef>
              <a:spcAft>
                <a:spcPts val="0"/>
              </a:spcAft>
              <a:buSzPts val="1000"/>
              <a:buChar char="●"/>
            </a:pPr>
            <a:r>
              <a:rPr lang="it" sz="1000"/>
              <a:t>I risultati ottenuti sono migliorati di molto rispetto all'approccio Feature Extraction, anche se persiste il problema di overfitting. </a:t>
            </a:r>
            <a:endParaRPr sz="1000">
              <a:latin typeface="Lato"/>
              <a:ea typeface="Lato"/>
              <a:cs typeface="Lato"/>
              <a:sym typeface="Lato"/>
            </a:endParaRPr>
          </a:p>
          <a:p>
            <a:pPr indent="-292100" lvl="0" marL="457200" rtl="0" algn="l">
              <a:lnSpc>
                <a:spcPct val="115000"/>
              </a:lnSpc>
              <a:spcBef>
                <a:spcPts val="0"/>
              </a:spcBef>
              <a:spcAft>
                <a:spcPts val="0"/>
              </a:spcAft>
              <a:buSzPts val="1000"/>
              <a:buChar char="●"/>
            </a:pPr>
            <a:r>
              <a:rPr lang="it" sz="1000"/>
              <a:t>La rete addestrata su entrambi i training set restituisce un’accuracy top 3 uguale su entrambi i validation set.</a:t>
            </a:r>
            <a:endParaRPr sz="1000"/>
          </a:p>
          <a:p>
            <a:pPr indent="-292100" lvl="0" marL="457200" rtl="0" algn="l">
              <a:lnSpc>
                <a:spcPct val="115000"/>
              </a:lnSpc>
              <a:spcBef>
                <a:spcPts val="0"/>
              </a:spcBef>
              <a:spcAft>
                <a:spcPts val="0"/>
              </a:spcAft>
              <a:buSzPts val="1000"/>
              <a:buChar char="●"/>
            </a:pPr>
            <a:r>
              <a:rPr lang="it" sz="1000"/>
              <a:t>C’è un incremento invece dell’accuracy nel validation set degradato con la rete addestrata col training set degradato, anche se comunque bassa.</a:t>
            </a:r>
            <a:endParaRPr sz="1000"/>
          </a:p>
          <a:p>
            <a:pPr indent="-292100" lvl="0" marL="457200" rtl="0" algn="l">
              <a:spcBef>
                <a:spcPts val="0"/>
              </a:spcBef>
              <a:spcAft>
                <a:spcPts val="0"/>
              </a:spcAft>
              <a:buSzPts val="1000"/>
              <a:buChar char="●"/>
            </a:pPr>
            <a:r>
              <a:rPr lang="it" sz="1000">
                <a:latin typeface="Lato"/>
                <a:ea typeface="Lato"/>
                <a:cs typeface="Lato"/>
                <a:sym typeface="Lato"/>
              </a:rPr>
              <a:t>Presenza di Overfitting che non si è riusciti a risolvere nonostante diversi addestramenti con parametri diversi </a:t>
            </a:r>
            <a:endParaRPr sz="1000"/>
          </a:p>
        </p:txBody>
      </p:sp>
      <p:graphicFrame>
        <p:nvGraphicFramePr>
          <p:cNvPr id="474" name="Google Shape;474;p57"/>
          <p:cNvGraphicFramePr/>
          <p:nvPr/>
        </p:nvGraphicFramePr>
        <p:xfrm>
          <a:off x="379275" y="2932225"/>
          <a:ext cx="3000000" cy="3000000"/>
        </p:xfrm>
        <a:graphic>
          <a:graphicData uri="http://schemas.openxmlformats.org/drawingml/2006/table">
            <a:tbl>
              <a:tblPr>
                <a:noFill/>
                <a:tableStyleId>{6C6741AB-297B-4475-AF39-92C2C5DCF776}</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spcBef>
                          <a:spcPts val="0"/>
                        </a:spcBef>
                        <a:spcAft>
                          <a:spcPts val="0"/>
                        </a:spcAft>
                        <a:buNone/>
                      </a:pPr>
                      <a:r>
                        <a:rPr lang="it" sz="1000"/>
                        <a:t>2.0825</a:t>
                      </a:r>
                      <a:endParaRPr sz="1300"/>
                    </a:p>
                  </a:txBody>
                  <a:tcPr marT="91425" marB="91425" marR="91425" marL="91425"/>
                </a:tc>
                <a:tc>
                  <a:txBody>
                    <a:bodyPr/>
                    <a:lstStyle/>
                    <a:p>
                      <a:pPr indent="0" lvl="0" marL="0" rtl="0" algn="l">
                        <a:spcBef>
                          <a:spcPts val="0"/>
                        </a:spcBef>
                        <a:spcAft>
                          <a:spcPts val="0"/>
                        </a:spcAft>
                        <a:buNone/>
                      </a:pPr>
                      <a:r>
                        <a:rPr lang="it" sz="1000"/>
                        <a:t>0.4998</a:t>
                      </a:r>
                      <a:endParaRPr sz="1300"/>
                    </a:p>
                  </a:txBody>
                  <a:tcPr marT="91425" marB="91425" marR="91425" marL="91425"/>
                </a:tc>
                <a:tc>
                  <a:txBody>
                    <a:bodyPr/>
                    <a:lstStyle/>
                    <a:p>
                      <a:pPr indent="0" lvl="0" marL="0" rtl="0" algn="l">
                        <a:spcBef>
                          <a:spcPts val="0"/>
                        </a:spcBef>
                        <a:spcAft>
                          <a:spcPts val="0"/>
                        </a:spcAft>
                        <a:buNone/>
                      </a:pPr>
                      <a:r>
                        <a:rPr b="1" lang="it" sz="1000"/>
                        <a:t>0.6962</a:t>
                      </a:r>
                      <a:endParaRPr b="1"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spcBef>
                          <a:spcPts val="0"/>
                        </a:spcBef>
                        <a:spcAft>
                          <a:spcPts val="0"/>
                        </a:spcAft>
                        <a:buNone/>
                      </a:pPr>
                      <a:r>
                        <a:rPr lang="it" sz="1000"/>
                        <a:t>8.3496</a:t>
                      </a:r>
                      <a:endParaRPr sz="1300"/>
                    </a:p>
                  </a:txBody>
                  <a:tcPr marT="91425" marB="91425" marR="91425" marL="91425"/>
                </a:tc>
                <a:tc>
                  <a:txBody>
                    <a:bodyPr/>
                    <a:lstStyle/>
                    <a:p>
                      <a:pPr indent="0" lvl="0" marL="0" rtl="0" algn="l">
                        <a:spcBef>
                          <a:spcPts val="0"/>
                        </a:spcBef>
                        <a:spcAft>
                          <a:spcPts val="0"/>
                        </a:spcAft>
                        <a:buNone/>
                      </a:pPr>
                      <a:r>
                        <a:rPr lang="it" sz="1000"/>
                        <a:t>0.0351</a:t>
                      </a:r>
                      <a:endParaRPr sz="1300"/>
                    </a:p>
                  </a:txBody>
                  <a:tcPr marT="91425" marB="91425" marR="91425" marL="91425"/>
                </a:tc>
                <a:tc>
                  <a:txBody>
                    <a:bodyPr/>
                    <a:lstStyle/>
                    <a:p>
                      <a:pPr indent="0" lvl="0" marL="0" rtl="0" algn="l">
                        <a:spcBef>
                          <a:spcPts val="0"/>
                        </a:spcBef>
                        <a:spcAft>
                          <a:spcPts val="0"/>
                        </a:spcAft>
                        <a:buNone/>
                      </a:pPr>
                      <a:r>
                        <a:rPr b="1" lang="it" sz="1000"/>
                        <a:t>0.0737</a:t>
                      </a:r>
                      <a:endParaRPr b="1" sz="1300"/>
                    </a:p>
                  </a:txBody>
                  <a:tcPr marT="91425" marB="91425" marR="91425" marL="91425"/>
                </a:tc>
              </a:tr>
            </a:tbl>
          </a:graphicData>
        </a:graphic>
      </p:graphicFrame>
      <p:sp>
        <p:nvSpPr>
          <p:cNvPr id="475" name="Google Shape;475;p57"/>
          <p:cNvSpPr txBox="1"/>
          <p:nvPr/>
        </p:nvSpPr>
        <p:spPr>
          <a:xfrm>
            <a:off x="851650" y="2546050"/>
            <a:ext cx="30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ResNet50 addestrata su Training set bilanciato </a:t>
            </a:r>
            <a:endParaRPr sz="1300">
              <a:latin typeface="Lato"/>
              <a:ea typeface="Lato"/>
              <a:cs typeface="Lato"/>
              <a:sym typeface="Lato"/>
            </a:endParaRPr>
          </a:p>
        </p:txBody>
      </p:sp>
      <p:graphicFrame>
        <p:nvGraphicFramePr>
          <p:cNvPr id="476" name="Google Shape;476;p57"/>
          <p:cNvGraphicFramePr/>
          <p:nvPr/>
        </p:nvGraphicFramePr>
        <p:xfrm>
          <a:off x="4674200" y="2932225"/>
          <a:ext cx="3000000" cy="3000000"/>
        </p:xfrm>
        <a:graphic>
          <a:graphicData uri="http://schemas.openxmlformats.org/drawingml/2006/table">
            <a:tbl>
              <a:tblPr>
                <a:noFill/>
                <a:tableStyleId>{6C6741AB-297B-4475-AF39-92C2C5DCF776}</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2.1079</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0.4996</a:t>
                      </a:r>
                      <a:endParaRPr sz="1300"/>
                    </a:p>
                  </a:txBody>
                  <a:tcPr marT="91425" marB="91425" marR="91425" marL="91425"/>
                </a:tc>
                <a:tc>
                  <a:txBody>
                    <a:bodyPr/>
                    <a:lstStyle/>
                    <a:p>
                      <a:pPr indent="0" lvl="0" marL="0" rtl="0" algn="l">
                        <a:lnSpc>
                          <a:spcPct val="115000"/>
                        </a:lnSpc>
                        <a:spcBef>
                          <a:spcPts val="0"/>
                        </a:spcBef>
                        <a:spcAft>
                          <a:spcPts val="0"/>
                        </a:spcAft>
                        <a:buNone/>
                      </a:pPr>
                      <a:r>
                        <a:rPr b="1" lang="it" sz="1000"/>
                        <a:t>0.6858</a:t>
                      </a:r>
                      <a:endParaRPr b="1"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5.8540</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0.0692</a:t>
                      </a:r>
                      <a:endParaRPr sz="1300"/>
                    </a:p>
                  </a:txBody>
                  <a:tcPr marT="91425" marB="91425" marR="91425" marL="91425"/>
                </a:tc>
                <a:tc>
                  <a:txBody>
                    <a:bodyPr/>
                    <a:lstStyle/>
                    <a:p>
                      <a:pPr indent="0" lvl="0" marL="0" rtl="0" algn="l">
                        <a:lnSpc>
                          <a:spcPct val="115000"/>
                        </a:lnSpc>
                        <a:spcBef>
                          <a:spcPts val="0"/>
                        </a:spcBef>
                        <a:spcAft>
                          <a:spcPts val="0"/>
                        </a:spcAft>
                        <a:buNone/>
                      </a:pPr>
                      <a:r>
                        <a:rPr b="1" lang="it" sz="1000"/>
                        <a:t>0.1416</a:t>
                      </a:r>
                      <a:endParaRPr b="1" sz="1300"/>
                    </a:p>
                  </a:txBody>
                  <a:tcPr marT="91425" marB="91425" marR="91425" marL="91425"/>
                </a:tc>
              </a:tr>
            </a:tbl>
          </a:graphicData>
        </a:graphic>
      </p:graphicFrame>
      <p:sp>
        <p:nvSpPr>
          <p:cNvPr id="477" name="Google Shape;477;p57"/>
          <p:cNvSpPr txBox="1"/>
          <p:nvPr/>
        </p:nvSpPr>
        <p:spPr>
          <a:xfrm>
            <a:off x="5056875" y="2546050"/>
            <a:ext cx="30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ResNet50 addestrata su Training set Augmented </a:t>
            </a:r>
            <a:endParaRPr sz="13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EfficientNetB0: introduzione</a:t>
            </a:r>
            <a:endParaRPr b="1">
              <a:latin typeface="Lato"/>
              <a:ea typeface="Lato"/>
              <a:cs typeface="Lato"/>
              <a:sym typeface="Lato"/>
            </a:endParaRPr>
          </a:p>
        </p:txBody>
      </p:sp>
      <p:sp>
        <p:nvSpPr>
          <p:cNvPr id="483" name="Google Shape;483;p58"/>
          <p:cNvSpPr txBox="1"/>
          <p:nvPr/>
        </p:nvSpPr>
        <p:spPr>
          <a:xfrm>
            <a:off x="775275" y="1307225"/>
            <a:ext cx="3576900" cy="299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Cercando soluzioni in letteratura su problemi simili, nello specifico su dataset di immagini sul cibo, uno dei risultati più rilevanti ritrovato è stato </a:t>
            </a:r>
            <a:r>
              <a:rPr i="1" lang="it" sz="1000"/>
              <a:t>Fine-Grained Image Classification on Food-101[1].</a:t>
            </a:r>
            <a:endParaRPr i="1"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Tra le modalità presentate, tra quelle con le migliori performance c’è la CNN EfficientNet, nello specifico la versione B7, con un’accuracy di ben 93.0%.</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Per il nostro problema, EfficientNet si è rilevata un’alternativa valida, in quanto ottimizzata per una computazione veloce ed efficiente. Tuttavia si è scelto di utilizzare la prima versione della rete (B0), che oltre ad essere più light e veloce, offrendo comunque risultati accettabili, ci ha permesso di effetturare un fine-tuning più profondo della parte convoluzionale</a:t>
            </a:r>
            <a:endParaRPr sz="1000"/>
          </a:p>
        </p:txBody>
      </p:sp>
      <p:sp>
        <p:nvSpPr>
          <p:cNvPr id="484" name="Google Shape;484;p58"/>
          <p:cNvSpPr txBox="1"/>
          <p:nvPr/>
        </p:nvSpPr>
        <p:spPr>
          <a:xfrm>
            <a:off x="262950"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https://paperswithcode.com/sota/fine-grained-image-classification-on-food-101</a:t>
            </a:r>
            <a:endParaRPr sz="800">
              <a:latin typeface="Lato"/>
              <a:ea typeface="Lato"/>
              <a:cs typeface="Lato"/>
              <a:sym typeface="Lato"/>
            </a:endParaRPr>
          </a:p>
        </p:txBody>
      </p:sp>
      <p:pic>
        <p:nvPicPr>
          <p:cNvPr id="485" name="Google Shape;485;p58"/>
          <p:cNvPicPr preferRelativeResize="0"/>
          <p:nvPr/>
        </p:nvPicPr>
        <p:blipFill>
          <a:blip r:embed="rId3">
            <a:alphaModFix/>
          </a:blip>
          <a:stretch>
            <a:fillRect/>
          </a:stretch>
        </p:blipFill>
        <p:spPr>
          <a:xfrm>
            <a:off x="5319349" y="1529785"/>
            <a:ext cx="3231176" cy="2548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9"/>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EfficientNetB0: implementazione</a:t>
            </a:r>
            <a:endParaRPr b="1">
              <a:latin typeface="Lato"/>
              <a:ea typeface="Lato"/>
              <a:cs typeface="Lato"/>
              <a:sym typeface="Lato"/>
            </a:endParaRPr>
          </a:p>
        </p:txBody>
      </p:sp>
      <p:sp>
        <p:nvSpPr>
          <p:cNvPr id="491" name="Google Shape;491;p59"/>
          <p:cNvSpPr txBox="1"/>
          <p:nvPr/>
        </p:nvSpPr>
        <p:spPr>
          <a:xfrm>
            <a:off x="891600" y="1302525"/>
            <a:ext cx="4131000" cy="3000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200">
                <a:latin typeface="Lato"/>
                <a:ea typeface="Lato"/>
                <a:cs typeface="Lato"/>
                <a:sym typeface="Lato"/>
              </a:rPr>
              <a:t>Transfer Learning:</a:t>
            </a:r>
            <a:endParaRPr b="1"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freeze dei primi 6 blocchi convoluzionali della rete e riaddestramento a partire da l settimo blocco; </a:t>
            </a:r>
            <a:endParaRPr sz="1200">
              <a:latin typeface="Lato"/>
              <a:ea typeface="Lato"/>
              <a:cs typeface="Lato"/>
              <a:sym typeface="Lato"/>
            </a:endParaRPr>
          </a:p>
          <a:p>
            <a:pPr indent="-304800" lvl="0" marL="457200" rtl="0" algn="just">
              <a:spcBef>
                <a:spcPts val="0"/>
              </a:spcBef>
              <a:spcAft>
                <a:spcPts val="0"/>
              </a:spcAft>
              <a:buSzPts val="1200"/>
              <a:buFont typeface="Lato"/>
              <a:buChar char="●"/>
            </a:pPr>
            <a:r>
              <a:rPr lang="it" sz="1200">
                <a:latin typeface="Lato"/>
                <a:ea typeface="Lato"/>
                <a:cs typeface="Lato"/>
                <a:sym typeface="Lato"/>
              </a:rPr>
              <a:t>sostituzione dell’ultimo layer fully connected con un layer fully connected di 251 neuroni (pari al numero di classi) con funzione di attivazione softmax. </a:t>
            </a:r>
            <a:endParaRPr sz="1200">
              <a:latin typeface="Lato"/>
              <a:ea typeface="Lato"/>
              <a:cs typeface="Lato"/>
              <a:sym typeface="Lato"/>
            </a:endParaRPr>
          </a:p>
          <a:p>
            <a:pPr indent="0" lvl="0" marL="0" rtl="0" algn="just">
              <a:spcBef>
                <a:spcPts val="0"/>
              </a:spcBef>
              <a:spcAft>
                <a:spcPts val="0"/>
              </a:spcAft>
              <a:buNone/>
            </a:pPr>
            <a:r>
              <a:t/>
            </a:r>
            <a:endParaRPr sz="1200">
              <a:latin typeface="Lato"/>
              <a:ea typeface="Lato"/>
              <a:cs typeface="Lato"/>
              <a:sym typeface="Lato"/>
            </a:endParaRPr>
          </a:p>
          <a:p>
            <a:pPr indent="0" lvl="0" marL="0" rtl="0" algn="just">
              <a:spcBef>
                <a:spcPts val="0"/>
              </a:spcBef>
              <a:spcAft>
                <a:spcPts val="0"/>
              </a:spcAft>
              <a:buNone/>
            </a:pPr>
            <a:r>
              <a:rPr b="1" lang="it" sz="1200">
                <a:latin typeface="Lato"/>
                <a:ea typeface="Lato"/>
                <a:cs typeface="Lato"/>
                <a:sym typeface="Lato"/>
              </a:rPr>
              <a:t>Parametri scelti </a:t>
            </a:r>
            <a:r>
              <a:rPr lang="it" sz="1200">
                <a:latin typeface="Lato"/>
                <a:ea typeface="Lato"/>
                <a:cs typeface="Lato"/>
                <a:sym typeface="Lato"/>
              </a:rPr>
              <a:t>(configurazione migliore):</a:t>
            </a:r>
            <a:endParaRPr sz="1200">
              <a:latin typeface="Lato"/>
              <a:ea typeface="Lato"/>
              <a:cs typeface="Lato"/>
              <a:sym typeface="Lato"/>
            </a:endParaRPr>
          </a:p>
          <a:p>
            <a:pPr indent="-298450" lvl="0" marL="457200" rtl="0" algn="just">
              <a:lnSpc>
                <a:spcPct val="115000"/>
              </a:lnSpc>
              <a:spcBef>
                <a:spcPts val="0"/>
              </a:spcBef>
              <a:spcAft>
                <a:spcPts val="0"/>
              </a:spcAft>
              <a:buSzPts val="1100"/>
              <a:buChar char="●"/>
            </a:pPr>
            <a:r>
              <a:rPr lang="it" sz="1100"/>
              <a:t>Batch size =</a:t>
            </a:r>
            <a:r>
              <a:rPr lang="it" sz="1100"/>
              <a:t> 512</a:t>
            </a:r>
            <a:r>
              <a:rPr lang="it" sz="1100"/>
              <a:t>;</a:t>
            </a:r>
            <a:endParaRPr sz="1100"/>
          </a:p>
          <a:p>
            <a:pPr indent="-298450" lvl="0" marL="457200" rtl="0" algn="just">
              <a:lnSpc>
                <a:spcPct val="115000"/>
              </a:lnSpc>
              <a:spcBef>
                <a:spcPts val="0"/>
              </a:spcBef>
              <a:spcAft>
                <a:spcPts val="0"/>
              </a:spcAft>
              <a:buSzPts val="1100"/>
              <a:buChar char="●"/>
            </a:pPr>
            <a:r>
              <a:rPr lang="it" sz="1100"/>
              <a:t>Loss function = Categorical Cross-Entropy</a:t>
            </a:r>
            <a:endParaRPr sz="1100"/>
          </a:p>
          <a:p>
            <a:pPr indent="-298450" lvl="0" marL="457200" rtl="0" algn="just">
              <a:lnSpc>
                <a:spcPct val="115000"/>
              </a:lnSpc>
              <a:spcBef>
                <a:spcPts val="0"/>
              </a:spcBef>
              <a:spcAft>
                <a:spcPts val="0"/>
              </a:spcAft>
              <a:buSzPts val="1100"/>
              <a:buChar char="●"/>
            </a:pPr>
            <a:r>
              <a:rPr lang="it" sz="1100"/>
              <a:t>Optimizer = Adam </a:t>
            </a:r>
            <a:endParaRPr sz="1100"/>
          </a:p>
          <a:p>
            <a:pPr indent="-298450" lvl="0" marL="457200" rtl="0" algn="just">
              <a:lnSpc>
                <a:spcPct val="115000"/>
              </a:lnSpc>
              <a:spcBef>
                <a:spcPts val="0"/>
              </a:spcBef>
              <a:spcAft>
                <a:spcPts val="0"/>
              </a:spcAft>
              <a:buSzPts val="1100"/>
              <a:buChar char="●"/>
            </a:pPr>
            <a:r>
              <a:rPr lang="it" sz="1100"/>
              <a:t>Epoche = 15 su entrambi i train set (bilanciato e  degradato)</a:t>
            </a:r>
            <a:endParaRPr sz="1100"/>
          </a:p>
          <a:p>
            <a:pPr indent="-298450" lvl="0" marL="457200" rtl="0" algn="just">
              <a:lnSpc>
                <a:spcPct val="115000"/>
              </a:lnSpc>
              <a:spcBef>
                <a:spcPts val="0"/>
              </a:spcBef>
              <a:spcAft>
                <a:spcPts val="0"/>
              </a:spcAft>
              <a:buSzPts val="1100"/>
              <a:buChar char="●"/>
            </a:pPr>
            <a:r>
              <a:rPr lang="it" sz="1100"/>
              <a:t>Learning Rate = 0.001 (default)</a:t>
            </a:r>
            <a:endParaRPr sz="1100"/>
          </a:p>
          <a:p>
            <a:pPr indent="-298450" lvl="0" marL="457200" rtl="0" algn="just">
              <a:lnSpc>
                <a:spcPct val="115000"/>
              </a:lnSpc>
              <a:spcBef>
                <a:spcPts val="0"/>
              </a:spcBef>
              <a:spcAft>
                <a:spcPts val="0"/>
              </a:spcAft>
              <a:buSzPts val="1100"/>
              <a:buChar char="●"/>
            </a:pPr>
            <a:r>
              <a:rPr lang="it" sz="1100"/>
              <a:t>Metriche = Accuracy Top-1 e Top-3 </a:t>
            </a:r>
            <a:endParaRPr sz="1200">
              <a:latin typeface="Lato"/>
              <a:ea typeface="Lato"/>
              <a:cs typeface="Lato"/>
              <a:sym typeface="Lato"/>
            </a:endParaRPr>
          </a:p>
        </p:txBody>
      </p:sp>
      <p:sp>
        <p:nvSpPr>
          <p:cNvPr id="492" name="Google Shape;492;p59"/>
          <p:cNvSpPr txBox="1"/>
          <p:nvPr/>
        </p:nvSpPr>
        <p:spPr>
          <a:xfrm>
            <a:off x="6715550" y="4425800"/>
            <a:ext cx="2318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Architettura di EfficientNetB0</a:t>
            </a:r>
            <a:endParaRPr sz="800">
              <a:latin typeface="Lato"/>
              <a:ea typeface="Lato"/>
              <a:cs typeface="Lato"/>
              <a:sym typeface="Lato"/>
            </a:endParaRPr>
          </a:p>
        </p:txBody>
      </p:sp>
      <p:pic>
        <p:nvPicPr>
          <p:cNvPr id="493" name="Google Shape;493;p59"/>
          <p:cNvPicPr preferRelativeResize="0"/>
          <p:nvPr/>
        </p:nvPicPr>
        <p:blipFill>
          <a:blip r:embed="rId3">
            <a:alphaModFix/>
          </a:blip>
          <a:stretch>
            <a:fillRect/>
          </a:stretch>
        </p:blipFill>
        <p:spPr>
          <a:xfrm rot="5400000">
            <a:off x="5546300" y="1625450"/>
            <a:ext cx="3816599" cy="178412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0"/>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c</a:t>
            </a:r>
            <a:r>
              <a:rPr b="1" lang="it">
                <a:latin typeface="Lato"/>
                <a:ea typeface="Lato"/>
                <a:cs typeface="Lato"/>
                <a:sym typeface="Lato"/>
              </a:rPr>
              <a:t>) EfficientNet B0: risultati</a:t>
            </a:r>
            <a:endParaRPr b="1">
              <a:latin typeface="Lato"/>
              <a:ea typeface="Lato"/>
              <a:cs typeface="Lato"/>
              <a:sym typeface="Lato"/>
            </a:endParaRPr>
          </a:p>
        </p:txBody>
      </p:sp>
      <p:sp>
        <p:nvSpPr>
          <p:cNvPr id="499" name="Google Shape;499;p60"/>
          <p:cNvSpPr txBox="1"/>
          <p:nvPr/>
        </p:nvSpPr>
        <p:spPr>
          <a:xfrm>
            <a:off x="288750" y="1510050"/>
            <a:ext cx="8566500" cy="71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latin typeface="Lato"/>
                <a:ea typeface="Lato"/>
                <a:cs typeface="Lato"/>
                <a:sym typeface="Lato"/>
              </a:rPr>
              <a:t>Risultati:</a:t>
            </a:r>
            <a:endParaRPr b="1" sz="1100">
              <a:latin typeface="Lato"/>
              <a:ea typeface="Lato"/>
              <a:cs typeface="Lato"/>
              <a:sym typeface="Lato"/>
            </a:endParaRPr>
          </a:p>
          <a:p>
            <a:pPr indent="0" lvl="0" marL="0" rtl="0" algn="l">
              <a:lnSpc>
                <a:spcPct val="115000"/>
              </a:lnSpc>
              <a:spcBef>
                <a:spcPts val="0"/>
              </a:spcBef>
              <a:spcAft>
                <a:spcPts val="0"/>
              </a:spcAft>
              <a:buNone/>
            </a:pPr>
            <a:r>
              <a:rPr lang="it" sz="1100">
                <a:latin typeface="Lato"/>
                <a:ea typeface="Lato"/>
                <a:cs typeface="Lato"/>
                <a:sym typeface="Lato"/>
              </a:rPr>
              <a:t>Con la versione B0 è stato possibile effettuare un Fine Tuning a partire dal 7° blocco convoluzionale, il massimo possibile con le risorse disponibili</a:t>
            </a:r>
            <a:endParaRPr sz="1100">
              <a:latin typeface="Lato"/>
              <a:ea typeface="Lato"/>
              <a:cs typeface="Lato"/>
              <a:sym typeface="Lato"/>
            </a:endParaRPr>
          </a:p>
        </p:txBody>
      </p:sp>
      <p:graphicFrame>
        <p:nvGraphicFramePr>
          <p:cNvPr id="500" name="Google Shape;500;p60"/>
          <p:cNvGraphicFramePr/>
          <p:nvPr/>
        </p:nvGraphicFramePr>
        <p:xfrm>
          <a:off x="513900" y="2957925"/>
          <a:ext cx="3000000" cy="3000000"/>
        </p:xfrm>
        <a:graphic>
          <a:graphicData uri="http://schemas.openxmlformats.org/drawingml/2006/table">
            <a:tbl>
              <a:tblPr>
                <a:noFill/>
                <a:tableStyleId>{6C6741AB-297B-4475-AF39-92C2C5DCF776}</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spcBef>
                          <a:spcPts val="0"/>
                        </a:spcBef>
                        <a:spcAft>
                          <a:spcPts val="0"/>
                        </a:spcAft>
                        <a:buNone/>
                      </a:pPr>
                      <a:r>
                        <a:rPr lang="it" sz="1000"/>
                        <a:t>2.0352</a:t>
                      </a:r>
                      <a:endParaRPr sz="1300"/>
                    </a:p>
                  </a:txBody>
                  <a:tcPr marT="91425" marB="91425" marR="91425" marL="91425"/>
                </a:tc>
                <a:tc>
                  <a:txBody>
                    <a:bodyPr/>
                    <a:lstStyle/>
                    <a:p>
                      <a:pPr indent="0" lvl="0" marL="0" rtl="0" algn="l">
                        <a:spcBef>
                          <a:spcPts val="0"/>
                        </a:spcBef>
                        <a:spcAft>
                          <a:spcPts val="0"/>
                        </a:spcAft>
                        <a:buNone/>
                      </a:pPr>
                      <a:r>
                        <a:rPr lang="it" sz="1000"/>
                        <a:t>0.5682</a:t>
                      </a:r>
                      <a:endParaRPr sz="1300"/>
                    </a:p>
                  </a:txBody>
                  <a:tcPr marT="91425" marB="91425" marR="91425" marL="91425"/>
                </a:tc>
                <a:tc>
                  <a:txBody>
                    <a:bodyPr/>
                    <a:lstStyle/>
                    <a:p>
                      <a:pPr indent="0" lvl="0" marL="0" rtl="0" algn="l">
                        <a:spcBef>
                          <a:spcPts val="0"/>
                        </a:spcBef>
                        <a:spcAft>
                          <a:spcPts val="0"/>
                        </a:spcAft>
                        <a:buNone/>
                      </a:pPr>
                      <a:r>
                        <a:rPr lang="it" sz="1000"/>
                        <a:t>0.7518</a:t>
                      </a:r>
                      <a:endParaRPr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spcBef>
                          <a:spcPts val="0"/>
                        </a:spcBef>
                        <a:spcAft>
                          <a:spcPts val="0"/>
                        </a:spcAft>
                        <a:buNone/>
                      </a:pPr>
                      <a:r>
                        <a:rPr lang="it" sz="1000"/>
                        <a:t>5.7149</a:t>
                      </a:r>
                      <a:endParaRPr sz="1300"/>
                    </a:p>
                  </a:txBody>
                  <a:tcPr marT="91425" marB="91425" marR="91425" marL="91425"/>
                </a:tc>
                <a:tc>
                  <a:txBody>
                    <a:bodyPr/>
                    <a:lstStyle/>
                    <a:p>
                      <a:pPr indent="0" lvl="0" marL="0" rtl="0" algn="l">
                        <a:spcBef>
                          <a:spcPts val="0"/>
                        </a:spcBef>
                        <a:spcAft>
                          <a:spcPts val="0"/>
                        </a:spcAft>
                        <a:buNone/>
                      </a:pPr>
                      <a:r>
                        <a:rPr lang="it" sz="1000"/>
                        <a:t>0.2020</a:t>
                      </a:r>
                      <a:endParaRPr sz="1300"/>
                    </a:p>
                  </a:txBody>
                  <a:tcPr marT="91425" marB="91425" marR="91425" marL="91425"/>
                </a:tc>
                <a:tc>
                  <a:txBody>
                    <a:bodyPr/>
                    <a:lstStyle/>
                    <a:p>
                      <a:pPr indent="0" lvl="0" marL="0" rtl="0" algn="l">
                        <a:spcBef>
                          <a:spcPts val="0"/>
                        </a:spcBef>
                        <a:spcAft>
                          <a:spcPts val="0"/>
                        </a:spcAft>
                        <a:buNone/>
                      </a:pPr>
                      <a:r>
                        <a:rPr lang="it" sz="1000"/>
                        <a:t>0.3299</a:t>
                      </a:r>
                      <a:endParaRPr sz="1300"/>
                    </a:p>
                  </a:txBody>
                  <a:tcPr marT="91425" marB="91425" marR="91425" marL="91425"/>
                </a:tc>
              </a:tr>
            </a:tbl>
          </a:graphicData>
        </a:graphic>
      </p:graphicFrame>
      <p:sp>
        <p:nvSpPr>
          <p:cNvPr id="501" name="Google Shape;501;p60"/>
          <p:cNvSpPr txBox="1"/>
          <p:nvPr/>
        </p:nvSpPr>
        <p:spPr>
          <a:xfrm>
            <a:off x="986275" y="2571750"/>
            <a:ext cx="323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EfficientNetB0</a:t>
            </a:r>
            <a:r>
              <a:rPr lang="it" sz="1000"/>
              <a:t> addestrata su Training set bilanciato </a:t>
            </a:r>
            <a:endParaRPr sz="1300">
              <a:latin typeface="Lato"/>
              <a:ea typeface="Lato"/>
              <a:cs typeface="Lato"/>
              <a:sym typeface="Lato"/>
            </a:endParaRPr>
          </a:p>
        </p:txBody>
      </p:sp>
      <p:graphicFrame>
        <p:nvGraphicFramePr>
          <p:cNvPr id="502" name="Google Shape;502;p60"/>
          <p:cNvGraphicFramePr/>
          <p:nvPr/>
        </p:nvGraphicFramePr>
        <p:xfrm>
          <a:off x="4808825" y="2957925"/>
          <a:ext cx="3000000" cy="3000000"/>
        </p:xfrm>
        <a:graphic>
          <a:graphicData uri="http://schemas.openxmlformats.org/drawingml/2006/table">
            <a:tbl>
              <a:tblPr>
                <a:noFill/>
                <a:tableStyleId>{6C6741AB-297B-4475-AF39-92C2C5DCF776}</a:tableStyleId>
              </a:tblPr>
              <a:tblGrid>
                <a:gridCol w="804950"/>
                <a:gridCol w="967725"/>
                <a:gridCol w="976275"/>
                <a:gridCol w="894575"/>
              </a:tblGrid>
              <a:tr h="4077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b="1" lang="it" sz="1000"/>
                        <a:t>Loss</a:t>
                      </a:r>
                      <a:endParaRPr b="1" sz="1300"/>
                    </a:p>
                  </a:txBody>
                  <a:tcPr marT="91425" marB="91425" marR="91425" marL="91425"/>
                </a:tc>
                <a:tc>
                  <a:txBody>
                    <a:bodyPr/>
                    <a:lstStyle/>
                    <a:p>
                      <a:pPr indent="0" lvl="0" marL="0" rtl="0" algn="l">
                        <a:spcBef>
                          <a:spcPts val="0"/>
                        </a:spcBef>
                        <a:spcAft>
                          <a:spcPts val="0"/>
                        </a:spcAft>
                        <a:buNone/>
                      </a:pPr>
                      <a:r>
                        <a:rPr b="1" lang="it" sz="1000"/>
                        <a:t>Accuracy</a:t>
                      </a:r>
                      <a:endParaRPr b="1" sz="1300"/>
                    </a:p>
                  </a:txBody>
                  <a:tcPr marT="91425" marB="91425" marR="91425" marL="91425"/>
                </a:tc>
                <a:tc>
                  <a:txBody>
                    <a:bodyPr/>
                    <a:lstStyle/>
                    <a:p>
                      <a:pPr indent="0" lvl="0" marL="0" rtl="0" algn="l">
                        <a:spcBef>
                          <a:spcPts val="0"/>
                        </a:spcBef>
                        <a:spcAft>
                          <a:spcPts val="0"/>
                        </a:spcAft>
                        <a:buNone/>
                      </a:pPr>
                      <a:r>
                        <a:rPr b="1" lang="it" sz="1000"/>
                        <a:t>Top-3 accuracy</a:t>
                      </a:r>
                      <a:endParaRPr b="1" sz="1300"/>
                    </a:p>
                  </a:txBody>
                  <a:tcPr marT="91425" marB="91425" marR="91425" marL="91425"/>
                </a:tc>
              </a:tr>
              <a:tr h="375950">
                <a:tc>
                  <a:txBody>
                    <a:bodyPr/>
                    <a:lstStyle/>
                    <a:p>
                      <a:pPr indent="0" lvl="0" marL="0" rtl="0" algn="l">
                        <a:spcBef>
                          <a:spcPts val="0"/>
                        </a:spcBef>
                        <a:spcAft>
                          <a:spcPts val="0"/>
                        </a:spcAft>
                        <a:buNone/>
                      </a:pPr>
                      <a:r>
                        <a:rPr b="1" lang="it" sz="1000"/>
                        <a:t>Test set</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1.9979</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0.5692</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0.7598</a:t>
                      </a:r>
                      <a:endParaRPr sz="1300"/>
                    </a:p>
                  </a:txBody>
                  <a:tcPr marT="91425" marB="91425" marR="91425" marL="91425"/>
                </a:tc>
              </a:tr>
              <a:tr h="519800">
                <a:tc>
                  <a:txBody>
                    <a:bodyPr/>
                    <a:lstStyle/>
                    <a:p>
                      <a:pPr indent="0" lvl="0" marL="0" rtl="0" algn="l">
                        <a:spcBef>
                          <a:spcPts val="0"/>
                        </a:spcBef>
                        <a:spcAft>
                          <a:spcPts val="0"/>
                        </a:spcAft>
                        <a:buNone/>
                      </a:pPr>
                      <a:r>
                        <a:rPr b="1" lang="it" sz="1000"/>
                        <a:t>Test set degradato</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2.9612</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0.4035</a:t>
                      </a:r>
                      <a:endParaRPr sz="1300"/>
                    </a:p>
                  </a:txBody>
                  <a:tcPr marT="91425" marB="91425" marR="91425" marL="91425"/>
                </a:tc>
                <a:tc>
                  <a:txBody>
                    <a:bodyPr/>
                    <a:lstStyle/>
                    <a:p>
                      <a:pPr indent="0" lvl="0" marL="0" rtl="0" algn="l">
                        <a:lnSpc>
                          <a:spcPct val="115000"/>
                        </a:lnSpc>
                        <a:spcBef>
                          <a:spcPts val="0"/>
                        </a:spcBef>
                        <a:spcAft>
                          <a:spcPts val="0"/>
                        </a:spcAft>
                        <a:buNone/>
                      </a:pPr>
                      <a:r>
                        <a:rPr lang="it" sz="1000"/>
                        <a:t>0.5907</a:t>
                      </a:r>
                      <a:endParaRPr sz="1300"/>
                    </a:p>
                  </a:txBody>
                  <a:tcPr marT="91425" marB="91425" marR="91425" marL="91425"/>
                </a:tc>
              </a:tr>
            </a:tbl>
          </a:graphicData>
        </a:graphic>
      </p:graphicFrame>
      <p:sp>
        <p:nvSpPr>
          <p:cNvPr id="503" name="Google Shape;503;p60"/>
          <p:cNvSpPr txBox="1"/>
          <p:nvPr/>
        </p:nvSpPr>
        <p:spPr>
          <a:xfrm>
            <a:off x="5191500" y="2571750"/>
            <a:ext cx="343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t>EfficientNetB0 </a:t>
            </a:r>
            <a:r>
              <a:rPr lang="it" sz="1000"/>
              <a:t>addestrata su Training set Augmented </a:t>
            </a:r>
            <a:endParaRPr sz="1300">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a:t>
            </a:r>
            <a:r>
              <a:rPr b="1" lang="it">
                <a:latin typeface="Lato"/>
                <a:ea typeface="Lato"/>
                <a:cs typeface="Lato"/>
                <a:sym typeface="Lato"/>
              </a:rPr>
              <a:t>) MobileNetV2: introduzione</a:t>
            </a:r>
            <a:endParaRPr b="1">
              <a:latin typeface="Lato"/>
              <a:ea typeface="Lato"/>
              <a:cs typeface="Lato"/>
              <a:sym typeface="Lato"/>
            </a:endParaRPr>
          </a:p>
        </p:txBody>
      </p:sp>
      <p:sp>
        <p:nvSpPr>
          <p:cNvPr id="509" name="Google Shape;509;p61"/>
          <p:cNvSpPr txBox="1"/>
          <p:nvPr/>
        </p:nvSpPr>
        <p:spPr>
          <a:xfrm>
            <a:off x="306350" y="1291100"/>
            <a:ext cx="5159700" cy="3555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Come secondo modello di comparazione è stato individuato MobileNetV2. Le motivazioni sono quantomeno le seguenti:</a:t>
            </a:r>
            <a:endParaRPr sz="1200"/>
          </a:p>
          <a:p>
            <a:pPr indent="0" lvl="0" marL="4572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è il modello più piccolo offerto da Keras come dimensione in MB e come numero di parametri. Questo ha permesso di effettuare un fine-tuning di quasi tutti i layer;</a:t>
            </a:r>
            <a:endParaRPr sz="1200"/>
          </a:p>
          <a:p>
            <a:pPr indent="0" lvl="0" marL="9144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è il modello col minor tempo di inferenza su GPU insieme a MobileNetV1;</a:t>
            </a:r>
            <a:endParaRPr sz="1200"/>
          </a:p>
          <a:p>
            <a:pPr indent="0" lvl="0" marL="914400" rtl="0" algn="just">
              <a:lnSpc>
                <a:spcPct val="115000"/>
              </a:lnSpc>
              <a:spcBef>
                <a:spcPts val="0"/>
              </a:spcBef>
              <a:spcAft>
                <a:spcPts val="0"/>
              </a:spcAft>
              <a:buNone/>
            </a:pPr>
            <a:r>
              <a:t/>
            </a:r>
            <a:endParaRPr sz="1200"/>
          </a:p>
          <a:p>
            <a:pPr indent="-304800" lvl="1" marL="914400" rtl="0" algn="just">
              <a:lnSpc>
                <a:spcPct val="115000"/>
              </a:lnSpc>
              <a:spcBef>
                <a:spcPts val="0"/>
              </a:spcBef>
              <a:spcAft>
                <a:spcPts val="0"/>
              </a:spcAft>
              <a:buSzPts val="1200"/>
              <a:buChar char="○"/>
            </a:pPr>
            <a:r>
              <a:rPr lang="it" sz="1200"/>
              <a:t>MobileNetV2 registra comunque un’alta accuracy come top-1 e top-5 su ImageNet rispettivamente pari al 71.3% e al 90.1%</a:t>
            </a:r>
            <a:r>
              <a:rPr lang="it" sz="1200"/>
              <a:t>.</a:t>
            </a:r>
            <a:endParaRPr sz="1200"/>
          </a:p>
          <a:p>
            <a:pPr indent="0" lvl="0" marL="914400" rtl="0" algn="just">
              <a:lnSpc>
                <a:spcPct val="115000"/>
              </a:lnSpc>
              <a:spcBef>
                <a:spcPts val="0"/>
              </a:spcBef>
              <a:spcAft>
                <a:spcPts val="0"/>
              </a:spcAft>
              <a:buNone/>
            </a:pPr>
            <a:r>
              <a:t/>
            </a:r>
            <a:endParaRPr sz="1200"/>
          </a:p>
          <a:p>
            <a:pPr indent="0" lvl="0" marL="914400" rtl="0" algn="just">
              <a:lnSpc>
                <a:spcPct val="115000"/>
              </a:lnSpc>
              <a:spcBef>
                <a:spcPts val="0"/>
              </a:spcBef>
              <a:spcAft>
                <a:spcPts val="0"/>
              </a:spcAft>
              <a:buNone/>
            </a:pPr>
            <a:r>
              <a:t/>
            </a:r>
            <a:endParaRPr sz="1200"/>
          </a:p>
          <a:p>
            <a:pPr indent="0" lvl="0" marL="457200" rtl="0" algn="just">
              <a:lnSpc>
                <a:spcPct val="115000"/>
              </a:lnSpc>
              <a:spcBef>
                <a:spcPts val="0"/>
              </a:spcBef>
              <a:spcAft>
                <a:spcPts val="0"/>
              </a:spcAft>
              <a:buNone/>
            </a:pPr>
            <a:r>
              <a:t/>
            </a:r>
            <a:endParaRPr sz="1200"/>
          </a:p>
        </p:txBody>
      </p:sp>
      <p:sp>
        <p:nvSpPr>
          <p:cNvPr id="510" name="Google Shape;510;p61"/>
          <p:cNvSpPr txBox="1"/>
          <p:nvPr/>
        </p:nvSpPr>
        <p:spPr>
          <a:xfrm>
            <a:off x="262950"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a:latin typeface="Lato"/>
                <a:ea typeface="Lato"/>
                <a:cs typeface="Lato"/>
                <a:sym typeface="Lato"/>
              </a:rPr>
              <a:t>[1] Questi dati sono disponibili su: </a:t>
            </a:r>
            <a:r>
              <a:rPr lang="it" sz="800" u="sng">
                <a:solidFill>
                  <a:schemeClr val="hlink"/>
                </a:solidFill>
                <a:latin typeface="Lato"/>
                <a:ea typeface="Lato"/>
                <a:cs typeface="Lato"/>
                <a:sym typeface="Lato"/>
                <a:hlinkClick r:id="rId3"/>
              </a:rPr>
              <a:t>https://keras.io/api/applications/</a:t>
            </a:r>
            <a:r>
              <a:rPr lang="it" sz="800">
                <a:latin typeface="Lato"/>
                <a:ea typeface="Lato"/>
                <a:cs typeface="Lato"/>
                <a:sym typeface="Lato"/>
              </a:rPr>
              <a:t>. </a:t>
            </a:r>
            <a:endParaRPr sz="800">
              <a:latin typeface="Lato"/>
              <a:ea typeface="Lato"/>
              <a:cs typeface="Lato"/>
              <a:sym typeface="Lato"/>
            </a:endParaRPr>
          </a:p>
        </p:txBody>
      </p:sp>
      <p:pic>
        <p:nvPicPr>
          <p:cNvPr id="511" name="Google Shape;511;p61"/>
          <p:cNvPicPr preferRelativeResize="0"/>
          <p:nvPr/>
        </p:nvPicPr>
        <p:blipFill>
          <a:blip r:embed="rId4">
            <a:alphaModFix/>
          </a:blip>
          <a:stretch>
            <a:fillRect/>
          </a:stretch>
        </p:blipFill>
        <p:spPr>
          <a:xfrm>
            <a:off x="5659112" y="578574"/>
            <a:ext cx="3402474" cy="4082999"/>
          </a:xfrm>
          <a:prstGeom prst="rect">
            <a:avLst/>
          </a:prstGeom>
          <a:noFill/>
          <a:ln>
            <a:noFill/>
          </a:ln>
        </p:spPr>
      </p:pic>
      <p:sp>
        <p:nvSpPr>
          <p:cNvPr id="512" name="Google Shape;512;p61"/>
          <p:cNvSpPr/>
          <p:nvPr/>
        </p:nvSpPr>
        <p:spPr>
          <a:xfrm>
            <a:off x="5630838" y="2668475"/>
            <a:ext cx="3459000" cy="15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1"/>
          <p:cNvSpPr txBox="1"/>
          <p:nvPr/>
        </p:nvSpPr>
        <p:spPr>
          <a:xfrm>
            <a:off x="7005800" y="4597100"/>
            <a:ext cx="198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Dati MobileNetV2</a:t>
            </a:r>
            <a:r>
              <a:rPr lang="it" sz="800">
                <a:latin typeface="Lato"/>
                <a:ea typeface="Lato"/>
                <a:cs typeface="Lato"/>
                <a:sym typeface="Lato"/>
              </a:rPr>
              <a:t>[1]</a:t>
            </a:r>
            <a:endParaRPr sz="800">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2"/>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a:t>
            </a:r>
            <a:r>
              <a:rPr b="1" lang="it">
                <a:latin typeface="Lato"/>
                <a:ea typeface="Lato"/>
                <a:cs typeface="Lato"/>
                <a:sym typeface="Lato"/>
              </a:rPr>
              <a:t>) MobileNetV2: implementazione</a:t>
            </a:r>
            <a:endParaRPr b="1">
              <a:latin typeface="Lato"/>
              <a:ea typeface="Lato"/>
              <a:cs typeface="Lato"/>
              <a:sym typeface="Lato"/>
            </a:endParaRPr>
          </a:p>
        </p:txBody>
      </p:sp>
      <p:sp>
        <p:nvSpPr>
          <p:cNvPr id="519" name="Google Shape;519;p62"/>
          <p:cNvSpPr txBox="1"/>
          <p:nvPr/>
        </p:nvSpPr>
        <p:spPr>
          <a:xfrm>
            <a:off x="851650" y="1326725"/>
            <a:ext cx="7674900" cy="343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300">
                <a:latin typeface="Lato"/>
                <a:ea typeface="Lato"/>
                <a:cs typeface="Lato"/>
                <a:sym typeface="Lato"/>
              </a:rPr>
              <a:t>Transfer Learning:</a:t>
            </a:r>
            <a:endParaRPr b="1"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u="sng">
                <a:latin typeface="Lato"/>
                <a:ea typeface="Lato"/>
                <a:cs typeface="Lato"/>
                <a:sym typeface="Lato"/>
              </a:rPr>
              <a:t>riaddestramento di quasi tutta la rete</a:t>
            </a:r>
            <a:r>
              <a:rPr lang="it" sz="1300">
                <a:latin typeface="Lato"/>
                <a:ea typeface="Lato"/>
                <a:cs typeface="Lato"/>
                <a:sym typeface="Lato"/>
              </a:rPr>
              <a:t>; </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u="sng">
                <a:latin typeface="Lato"/>
                <a:ea typeface="Lato"/>
                <a:cs typeface="Lato"/>
                <a:sym typeface="Lato"/>
              </a:rPr>
              <a:t>sostituzione dell’ultimo layer fully connected</a:t>
            </a:r>
            <a:r>
              <a:rPr lang="it" sz="1300">
                <a:latin typeface="Lato"/>
                <a:ea typeface="Lato"/>
                <a:cs typeface="Lato"/>
                <a:sym typeface="Lato"/>
              </a:rPr>
              <a:t> con un layer fully connected di 251 neuroni (pari al numero di classi) con funzione di attivazione softmax;</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a:latin typeface="Lato"/>
                <a:ea typeface="Lato"/>
                <a:cs typeface="Lato"/>
                <a:sym typeface="Lato"/>
              </a:rPr>
              <a:t>aggiunta di un precedente layer fully connected di 512 neuroni con funzione di attivazione ReLU e </a:t>
            </a:r>
            <a:r>
              <a:rPr lang="it" sz="1300" u="sng">
                <a:latin typeface="Lato"/>
                <a:ea typeface="Lato"/>
                <a:cs typeface="Lato"/>
                <a:sym typeface="Lato"/>
              </a:rPr>
              <a:t>regolarizzazione L2</a:t>
            </a:r>
            <a:r>
              <a:rPr lang="it" sz="1300">
                <a:latin typeface="Lato"/>
                <a:ea typeface="Lato"/>
                <a:cs typeface="Lato"/>
                <a:sym typeface="Lato"/>
              </a:rPr>
              <a:t> (con parametro lambda pari a 0.001) su pesi e bias. In questo modo si è cercato di ridurre l’overfitting;</a:t>
            </a:r>
            <a:endParaRPr sz="1300">
              <a:latin typeface="Lato"/>
              <a:ea typeface="Lato"/>
              <a:cs typeface="Lato"/>
              <a:sym typeface="Lato"/>
            </a:endParaRPr>
          </a:p>
          <a:p>
            <a:pPr indent="-311150" lvl="0" marL="457200" rtl="0" algn="just">
              <a:spcBef>
                <a:spcPts val="0"/>
              </a:spcBef>
              <a:spcAft>
                <a:spcPts val="0"/>
              </a:spcAft>
              <a:buSzPts val="1300"/>
              <a:buFont typeface="Lato"/>
              <a:buChar char="●"/>
            </a:pPr>
            <a:r>
              <a:rPr lang="it" sz="1300">
                <a:latin typeface="Lato"/>
                <a:ea typeface="Lato"/>
                <a:cs typeface="Lato"/>
                <a:sym typeface="Lato"/>
              </a:rPr>
              <a:t>aggiunto anche un layer di </a:t>
            </a:r>
            <a:r>
              <a:rPr lang="it" sz="1300" u="sng">
                <a:latin typeface="Lato"/>
                <a:ea typeface="Lato"/>
                <a:cs typeface="Lato"/>
                <a:sym typeface="Lato"/>
              </a:rPr>
              <a:t>dropout</a:t>
            </a:r>
            <a:r>
              <a:rPr lang="it" sz="1300">
                <a:latin typeface="Lato"/>
                <a:ea typeface="Lato"/>
                <a:cs typeface="Lato"/>
                <a:sym typeface="Lato"/>
              </a:rPr>
              <a:t> con probabilità pari a 0.3 per ridurre l’overfitting.</a:t>
            </a:r>
            <a:endParaRPr sz="1300">
              <a:latin typeface="Lato"/>
              <a:ea typeface="Lato"/>
              <a:cs typeface="Lato"/>
              <a:sym typeface="Lato"/>
            </a:endParaRPr>
          </a:p>
          <a:p>
            <a:pPr indent="0" lvl="0" marL="0" rtl="0" algn="just">
              <a:spcBef>
                <a:spcPts val="0"/>
              </a:spcBef>
              <a:spcAft>
                <a:spcPts val="0"/>
              </a:spcAft>
              <a:buNone/>
            </a:pPr>
            <a:r>
              <a:t/>
            </a:r>
            <a:endParaRPr sz="1300">
              <a:latin typeface="Lato"/>
              <a:ea typeface="Lato"/>
              <a:cs typeface="Lato"/>
              <a:sym typeface="Lato"/>
            </a:endParaRPr>
          </a:p>
          <a:p>
            <a:pPr indent="0" lvl="0" marL="0" rtl="0" algn="just">
              <a:spcBef>
                <a:spcPts val="0"/>
              </a:spcBef>
              <a:spcAft>
                <a:spcPts val="0"/>
              </a:spcAft>
              <a:buNone/>
            </a:pPr>
            <a:r>
              <a:rPr b="1" lang="it" sz="1300">
                <a:latin typeface="Lato"/>
                <a:ea typeface="Lato"/>
                <a:cs typeface="Lato"/>
                <a:sym typeface="Lato"/>
              </a:rPr>
              <a:t>Parametri scelti </a:t>
            </a:r>
            <a:r>
              <a:rPr lang="it" sz="1300">
                <a:latin typeface="Lato"/>
                <a:ea typeface="Lato"/>
                <a:cs typeface="Lato"/>
                <a:sym typeface="Lato"/>
              </a:rPr>
              <a:t>(configurazione migliore):</a:t>
            </a:r>
            <a:endParaRPr sz="1300">
              <a:latin typeface="Lato"/>
              <a:ea typeface="Lato"/>
              <a:cs typeface="Lato"/>
              <a:sym typeface="Lato"/>
            </a:endParaRPr>
          </a:p>
          <a:p>
            <a:pPr indent="-304800" lvl="0" marL="457200" rtl="0" algn="just">
              <a:lnSpc>
                <a:spcPct val="115000"/>
              </a:lnSpc>
              <a:spcBef>
                <a:spcPts val="0"/>
              </a:spcBef>
              <a:spcAft>
                <a:spcPts val="0"/>
              </a:spcAft>
              <a:buSzPts val="1200"/>
              <a:buChar char="●"/>
            </a:pPr>
            <a:r>
              <a:rPr lang="it" sz="1200"/>
              <a:t>Batch size = 128;</a:t>
            </a:r>
            <a:endParaRPr sz="1200"/>
          </a:p>
          <a:p>
            <a:pPr indent="-304800" lvl="0" marL="457200" rtl="0" algn="just">
              <a:lnSpc>
                <a:spcPct val="115000"/>
              </a:lnSpc>
              <a:spcBef>
                <a:spcPts val="0"/>
              </a:spcBef>
              <a:spcAft>
                <a:spcPts val="0"/>
              </a:spcAft>
              <a:buSzPts val="1200"/>
              <a:buChar char="●"/>
            </a:pPr>
            <a:r>
              <a:rPr lang="it" sz="1200"/>
              <a:t>Loss function = Categorical Cross-Entropy</a:t>
            </a:r>
            <a:endParaRPr sz="1200"/>
          </a:p>
          <a:p>
            <a:pPr indent="-304800" lvl="0" marL="457200" rtl="0" algn="just">
              <a:lnSpc>
                <a:spcPct val="115000"/>
              </a:lnSpc>
              <a:spcBef>
                <a:spcPts val="0"/>
              </a:spcBef>
              <a:spcAft>
                <a:spcPts val="0"/>
              </a:spcAft>
              <a:buSzPts val="1200"/>
              <a:buChar char="●"/>
            </a:pPr>
            <a:r>
              <a:rPr lang="it" sz="1200"/>
              <a:t>Optimizer = Adam </a:t>
            </a:r>
            <a:endParaRPr sz="1200"/>
          </a:p>
          <a:p>
            <a:pPr indent="-304800" lvl="0" marL="457200" rtl="0" algn="just">
              <a:lnSpc>
                <a:spcPct val="115000"/>
              </a:lnSpc>
              <a:spcBef>
                <a:spcPts val="0"/>
              </a:spcBef>
              <a:spcAft>
                <a:spcPts val="0"/>
              </a:spcAft>
              <a:buSzPts val="1200"/>
              <a:buChar char="●"/>
            </a:pPr>
            <a:r>
              <a:rPr lang="it" sz="1200"/>
              <a:t>Epoche = 25 su train set bilanciato e 15 su train set degradato</a:t>
            </a:r>
            <a:endParaRPr sz="1200"/>
          </a:p>
          <a:p>
            <a:pPr indent="-304800" lvl="0" marL="457200" rtl="0" algn="just">
              <a:lnSpc>
                <a:spcPct val="115000"/>
              </a:lnSpc>
              <a:spcBef>
                <a:spcPts val="0"/>
              </a:spcBef>
              <a:spcAft>
                <a:spcPts val="0"/>
              </a:spcAft>
              <a:buSzPts val="1200"/>
              <a:buChar char="●"/>
            </a:pPr>
            <a:r>
              <a:rPr lang="it" sz="1200"/>
              <a:t>Learning Rate = 0.001 decrementato di un fattore 10 ogni 5 epoche </a:t>
            </a:r>
            <a:endParaRPr sz="1200"/>
          </a:p>
          <a:p>
            <a:pPr indent="-304800" lvl="0" marL="457200" rtl="0" algn="just">
              <a:lnSpc>
                <a:spcPct val="115000"/>
              </a:lnSpc>
              <a:spcBef>
                <a:spcPts val="0"/>
              </a:spcBef>
              <a:spcAft>
                <a:spcPts val="0"/>
              </a:spcAft>
              <a:buSzPts val="1200"/>
              <a:buChar char="●"/>
            </a:pPr>
            <a:r>
              <a:rPr lang="it" sz="1200"/>
              <a:t>Metriche = Accuracy Top-1 e Top-3 </a:t>
            </a:r>
            <a:endParaRPr sz="13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d) MobileNetV2: risultati</a:t>
            </a:r>
            <a:endParaRPr b="1">
              <a:latin typeface="Lato"/>
              <a:ea typeface="Lato"/>
              <a:cs typeface="Lato"/>
              <a:sym typeface="Lato"/>
            </a:endParaRPr>
          </a:p>
        </p:txBody>
      </p:sp>
      <p:sp>
        <p:nvSpPr>
          <p:cNvPr id="525" name="Google Shape;525;p63"/>
          <p:cNvSpPr txBox="1"/>
          <p:nvPr/>
        </p:nvSpPr>
        <p:spPr>
          <a:xfrm>
            <a:off x="88675" y="1262200"/>
            <a:ext cx="3356100" cy="3109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Risultati:</a:t>
            </a:r>
            <a:endParaRPr b="1"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MobileNetV2 addestrata sul train set bilanciato: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 </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MobileNetV2 addestrata sul train set degradato:</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p:txBody>
      </p:sp>
      <p:sp>
        <p:nvSpPr>
          <p:cNvPr id="526" name="Google Shape;526;p63"/>
          <p:cNvSpPr txBox="1"/>
          <p:nvPr/>
        </p:nvSpPr>
        <p:spPr>
          <a:xfrm>
            <a:off x="5368813" y="2571750"/>
            <a:ext cx="249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900">
                <a:latin typeface="Lato"/>
                <a:ea typeface="Lato"/>
                <a:cs typeface="Lato"/>
                <a:sym typeface="Lato"/>
              </a:rPr>
              <a:t>Addestramento su train set degradato</a:t>
            </a:r>
            <a:endParaRPr i="1" sz="900">
              <a:latin typeface="Lato"/>
              <a:ea typeface="Lato"/>
              <a:cs typeface="Lato"/>
              <a:sym typeface="Lato"/>
            </a:endParaRPr>
          </a:p>
        </p:txBody>
      </p:sp>
      <p:sp>
        <p:nvSpPr>
          <p:cNvPr id="527" name="Google Shape;527;p63"/>
          <p:cNvSpPr txBox="1"/>
          <p:nvPr/>
        </p:nvSpPr>
        <p:spPr>
          <a:xfrm>
            <a:off x="3685225" y="2894850"/>
            <a:ext cx="53853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1000">
                <a:latin typeface="Lato"/>
                <a:ea typeface="Lato"/>
                <a:cs typeface="Lato"/>
                <a:sym typeface="Lato"/>
              </a:rPr>
              <a:t>Osservazioni</a:t>
            </a:r>
            <a:r>
              <a:rPr lang="it" sz="1000">
                <a:latin typeface="Lato"/>
                <a:ea typeface="Lato"/>
                <a:cs typeface="Lato"/>
                <a:sym typeface="Lato"/>
              </a:rPr>
              <a:t>:</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L’addestramento sul train set degradato ha portato a un incremento dell’accuracy top-3 sul test set degradato quasi pari al 40%.</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Si è registrato un forte overfitting sia per la rete addestrata sul train set bilanciato che per la rete addestrata sul train set degradato.</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Le performance sul test set pulito sono peggiorate dell’1.5% a seguito dell’addestramento con il train set degradato. Pertanto il peggioramento è lieve.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peggiori è la classe 20: foie_gras. In particolare: 0.00 precision, 0.00 recall e 0.00 f-measure sul test set degradato. Tuttavia il supporto di questa classe è pari a sole 2 istanze.</a:t>
            </a:r>
            <a:endParaRPr sz="1000">
              <a:latin typeface="Lato"/>
              <a:ea typeface="Lato"/>
              <a:cs typeface="Lato"/>
              <a:sym typeface="Lato"/>
            </a:endParaRPr>
          </a:p>
          <a:p>
            <a:pPr indent="-292100" lvl="0" marL="457200" rtl="0" algn="just">
              <a:spcBef>
                <a:spcPts val="0"/>
              </a:spcBef>
              <a:spcAft>
                <a:spcPts val="0"/>
              </a:spcAft>
              <a:buSzPts val="1000"/>
              <a:buFont typeface="Lato"/>
              <a:buChar char="●"/>
            </a:pPr>
            <a:r>
              <a:rPr lang="it" sz="1000">
                <a:latin typeface="Lato"/>
                <a:ea typeface="Lato"/>
                <a:cs typeface="Lato"/>
                <a:sym typeface="Lato"/>
              </a:rPr>
              <a:t>La classe che ha registrato le performance migliori è la classe 195: oyster. In particolare: 0.83 precision, 0.74 recall e 0.78 f-measure sul test set degradato. Il supporto di questa classe è pari a 58 istanze.</a:t>
            </a:r>
            <a:endParaRPr sz="10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528" name="Google Shape;528;p63"/>
          <p:cNvPicPr preferRelativeResize="0"/>
          <p:nvPr/>
        </p:nvPicPr>
        <p:blipFill>
          <a:blip r:embed="rId3">
            <a:alphaModFix/>
          </a:blip>
          <a:stretch>
            <a:fillRect/>
          </a:stretch>
        </p:blipFill>
        <p:spPr>
          <a:xfrm>
            <a:off x="3571425" y="796700"/>
            <a:ext cx="5539400" cy="1818775"/>
          </a:xfrm>
          <a:prstGeom prst="rect">
            <a:avLst/>
          </a:prstGeom>
          <a:noFill/>
          <a:ln>
            <a:noFill/>
          </a:ln>
        </p:spPr>
      </p:pic>
      <p:graphicFrame>
        <p:nvGraphicFramePr>
          <p:cNvPr id="529" name="Google Shape;529;p63"/>
          <p:cNvGraphicFramePr/>
          <p:nvPr/>
        </p:nvGraphicFramePr>
        <p:xfrm>
          <a:off x="366563" y="1756413"/>
          <a:ext cx="3000000" cy="3000000"/>
        </p:xfrm>
        <a:graphic>
          <a:graphicData uri="http://schemas.openxmlformats.org/drawingml/2006/table">
            <a:tbl>
              <a:tblPr>
                <a:noFill/>
                <a:tableStyleId>{6C6741AB-297B-4475-AF39-92C2C5DCF776}</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8148</a:t>
                      </a:r>
                      <a:endParaRPr sz="1200"/>
                    </a:p>
                  </a:txBody>
                  <a:tcPr marT="91425" marB="91425" marR="91425" marL="91425"/>
                </a:tc>
                <a:tc>
                  <a:txBody>
                    <a:bodyPr/>
                    <a:lstStyle/>
                    <a:p>
                      <a:pPr indent="0" lvl="0" marL="0" rtl="0" algn="l">
                        <a:spcBef>
                          <a:spcPts val="0"/>
                        </a:spcBef>
                        <a:spcAft>
                          <a:spcPts val="0"/>
                        </a:spcAft>
                        <a:buNone/>
                      </a:pPr>
                      <a:r>
                        <a:rPr lang="it" sz="900"/>
                        <a:t>0.5726</a:t>
                      </a:r>
                      <a:endParaRPr sz="1200"/>
                    </a:p>
                  </a:txBody>
                  <a:tcPr marT="91425" marB="91425" marR="91425" marL="91425"/>
                </a:tc>
                <a:tc>
                  <a:txBody>
                    <a:bodyPr/>
                    <a:lstStyle/>
                    <a:p>
                      <a:pPr indent="0" lvl="0" marL="0" rtl="0" algn="l">
                        <a:spcBef>
                          <a:spcPts val="0"/>
                        </a:spcBef>
                        <a:spcAft>
                          <a:spcPts val="0"/>
                        </a:spcAft>
                        <a:buNone/>
                      </a:pPr>
                      <a:r>
                        <a:rPr lang="it" sz="900"/>
                        <a:t>0.7626</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8148</a:t>
                      </a:r>
                      <a:endParaRPr sz="1200"/>
                    </a:p>
                  </a:txBody>
                  <a:tcPr marT="91425" marB="91425" marR="91425" marL="91425"/>
                </a:tc>
                <a:tc>
                  <a:txBody>
                    <a:bodyPr/>
                    <a:lstStyle/>
                    <a:p>
                      <a:pPr indent="0" lvl="0" marL="0" rtl="0" algn="l">
                        <a:spcBef>
                          <a:spcPts val="0"/>
                        </a:spcBef>
                        <a:spcAft>
                          <a:spcPts val="0"/>
                        </a:spcAft>
                        <a:buNone/>
                      </a:pPr>
                      <a:r>
                        <a:rPr lang="it" sz="900"/>
                        <a:t>0.1375</a:t>
                      </a:r>
                      <a:endParaRPr sz="1200"/>
                    </a:p>
                  </a:txBody>
                  <a:tcPr marT="91425" marB="91425" marR="91425" marL="91425"/>
                </a:tc>
                <a:tc>
                  <a:txBody>
                    <a:bodyPr/>
                    <a:lstStyle/>
                    <a:p>
                      <a:pPr indent="0" lvl="0" marL="0" rtl="0" algn="l">
                        <a:spcBef>
                          <a:spcPts val="0"/>
                        </a:spcBef>
                        <a:spcAft>
                          <a:spcPts val="0"/>
                        </a:spcAft>
                        <a:buNone/>
                      </a:pPr>
                      <a:r>
                        <a:rPr b="1" lang="it" sz="900"/>
                        <a:t>0.2286</a:t>
                      </a:r>
                      <a:endParaRPr b="1" sz="1200"/>
                    </a:p>
                  </a:txBody>
                  <a:tcPr marT="91425" marB="91425" marR="91425" marL="91425"/>
                </a:tc>
              </a:tr>
            </a:tbl>
          </a:graphicData>
        </a:graphic>
      </p:graphicFrame>
      <p:graphicFrame>
        <p:nvGraphicFramePr>
          <p:cNvPr id="530" name="Google Shape;530;p63"/>
          <p:cNvGraphicFramePr/>
          <p:nvPr/>
        </p:nvGraphicFramePr>
        <p:xfrm>
          <a:off x="366563" y="3561488"/>
          <a:ext cx="3000000" cy="3000000"/>
        </p:xfrm>
        <a:graphic>
          <a:graphicData uri="http://schemas.openxmlformats.org/drawingml/2006/table">
            <a:tbl>
              <a:tblPr>
                <a:noFill/>
                <a:tableStyleId>{6C6741AB-297B-4475-AF39-92C2C5DCF776}</a:tableStyleId>
              </a:tblPr>
              <a:tblGrid>
                <a:gridCol w="826175"/>
                <a:gridCol w="666050"/>
                <a:gridCol w="747525"/>
                <a:gridCol w="766875"/>
              </a:tblGrid>
              <a:tr h="344425">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Tempo</a:t>
                      </a:r>
                      <a:endParaRPr b="1" sz="900"/>
                    </a:p>
                    <a:p>
                      <a:pPr indent="0" lvl="0" marL="0" rtl="0" algn="l">
                        <a:spcBef>
                          <a:spcPts val="0"/>
                        </a:spcBef>
                        <a:spcAft>
                          <a:spcPts val="0"/>
                        </a:spcAft>
                        <a:buNone/>
                      </a:pPr>
                      <a:r>
                        <a:rPr b="1" lang="it" sz="900"/>
                        <a:t>train (s)</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 </a:t>
                      </a:r>
                      <a:endParaRPr b="1" sz="900"/>
                    </a:p>
                    <a:p>
                      <a:pPr indent="0" lvl="0" marL="0" rtl="0" algn="l">
                        <a:spcBef>
                          <a:spcPts val="0"/>
                        </a:spcBef>
                        <a:spcAft>
                          <a:spcPts val="0"/>
                        </a:spcAft>
                        <a:buNone/>
                      </a:pPr>
                      <a:r>
                        <a:rPr b="1" lang="it" sz="900"/>
                        <a:t>Accuracy</a:t>
                      </a:r>
                      <a:endParaRPr b="1" sz="1200"/>
                    </a:p>
                  </a:txBody>
                  <a:tcPr marT="91425" marB="91425" marR="91425" marL="91425"/>
                </a:tc>
              </a:tr>
              <a:tr h="344300">
                <a:tc>
                  <a:txBody>
                    <a:bodyPr/>
                    <a:lstStyle/>
                    <a:p>
                      <a:pPr indent="0" lvl="0" marL="0" rtl="0" algn="l">
                        <a:spcBef>
                          <a:spcPts val="0"/>
                        </a:spcBef>
                        <a:spcAft>
                          <a:spcPts val="0"/>
                        </a:spcAft>
                        <a:buNone/>
                      </a:pPr>
                      <a:r>
                        <a:rPr b="1" lang="it" sz="900"/>
                        <a:t>Test set</a:t>
                      </a:r>
                      <a:endParaRPr b="1" sz="900"/>
                    </a:p>
                    <a:p>
                      <a:pPr indent="0" lvl="0" marL="0" rtl="0" algn="l">
                        <a:spcBef>
                          <a:spcPts val="0"/>
                        </a:spcBef>
                        <a:spcAft>
                          <a:spcPts val="0"/>
                        </a:spcAft>
                        <a:buNone/>
                      </a:pPr>
                      <a:r>
                        <a:rPr b="1" lang="it" sz="900"/>
                        <a:t>pulito</a:t>
                      </a:r>
                      <a:endParaRPr b="1" sz="900"/>
                    </a:p>
                  </a:txBody>
                  <a:tcPr marT="91425" marB="91425" marR="91425" marL="91425"/>
                </a:tc>
                <a:tc>
                  <a:txBody>
                    <a:bodyPr/>
                    <a:lstStyle/>
                    <a:p>
                      <a:pPr indent="0" lvl="0" marL="0" rtl="0" algn="l">
                        <a:spcBef>
                          <a:spcPts val="0"/>
                        </a:spcBef>
                        <a:spcAft>
                          <a:spcPts val="0"/>
                        </a:spcAft>
                        <a:buNone/>
                      </a:pPr>
                      <a:r>
                        <a:rPr lang="it" sz="900"/>
                        <a:t>10114</a:t>
                      </a:r>
                      <a:endParaRPr sz="1200"/>
                    </a:p>
                  </a:txBody>
                  <a:tcPr marT="91425" marB="91425" marR="91425" marL="91425"/>
                </a:tc>
                <a:tc>
                  <a:txBody>
                    <a:bodyPr/>
                    <a:lstStyle/>
                    <a:p>
                      <a:pPr indent="0" lvl="0" marL="0" rtl="0" algn="l">
                        <a:spcBef>
                          <a:spcPts val="0"/>
                        </a:spcBef>
                        <a:spcAft>
                          <a:spcPts val="0"/>
                        </a:spcAft>
                        <a:buNone/>
                      </a:pPr>
                      <a:r>
                        <a:rPr lang="it" sz="900"/>
                        <a:t>0.5562</a:t>
                      </a:r>
                      <a:endParaRPr sz="1200"/>
                    </a:p>
                  </a:txBody>
                  <a:tcPr marT="91425" marB="91425" marR="91425" marL="91425"/>
                </a:tc>
                <a:tc>
                  <a:txBody>
                    <a:bodyPr/>
                    <a:lstStyle/>
                    <a:p>
                      <a:pPr indent="0" lvl="0" marL="0" rtl="0" algn="l">
                        <a:spcBef>
                          <a:spcPts val="0"/>
                        </a:spcBef>
                        <a:spcAft>
                          <a:spcPts val="0"/>
                        </a:spcAft>
                        <a:buNone/>
                      </a:pPr>
                      <a:r>
                        <a:rPr lang="it" sz="900"/>
                        <a:t>0.7475</a:t>
                      </a:r>
                      <a:endParaRPr sz="1200"/>
                    </a:p>
                  </a:txBody>
                  <a:tcPr marT="91425" marB="91425" marR="91425" marL="91425"/>
                </a:tc>
              </a:tr>
              <a:tr h="333000">
                <a:tc>
                  <a:txBody>
                    <a:bodyPr/>
                    <a:lstStyle/>
                    <a:p>
                      <a:pPr indent="0" lvl="0" marL="0" rtl="0" algn="l">
                        <a:spcBef>
                          <a:spcPts val="0"/>
                        </a:spcBef>
                        <a:spcAft>
                          <a:spcPts val="0"/>
                        </a:spcAft>
                        <a:buNone/>
                      </a:pPr>
                      <a:r>
                        <a:rPr b="1" lang="it" sz="900"/>
                        <a:t>Test set degradato</a:t>
                      </a:r>
                      <a:endParaRPr sz="1200"/>
                    </a:p>
                  </a:txBody>
                  <a:tcPr marT="91425" marB="91425" marR="91425" marL="91425"/>
                </a:tc>
                <a:tc>
                  <a:txBody>
                    <a:bodyPr/>
                    <a:lstStyle/>
                    <a:p>
                      <a:pPr indent="0" lvl="0" marL="0" rtl="0" algn="l">
                        <a:spcBef>
                          <a:spcPts val="0"/>
                        </a:spcBef>
                        <a:spcAft>
                          <a:spcPts val="0"/>
                        </a:spcAft>
                        <a:buNone/>
                      </a:pPr>
                      <a:r>
                        <a:rPr lang="it" sz="900"/>
                        <a:t>10114</a:t>
                      </a:r>
                      <a:endParaRPr sz="1200"/>
                    </a:p>
                  </a:txBody>
                  <a:tcPr marT="91425" marB="91425" marR="91425" marL="91425"/>
                </a:tc>
                <a:tc>
                  <a:txBody>
                    <a:bodyPr/>
                    <a:lstStyle/>
                    <a:p>
                      <a:pPr indent="0" lvl="0" marL="0" rtl="0" algn="l">
                        <a:spcBef>
                          <a:spcPts val="0"/>
                        </a:spcBef>
                        <a:spcAft>
                          <a:spcPts val="0"/>
                        </a:spcAft>
                        <a:buNone/>
                      </a:pPr>
                      <a:r>
                        <a:rPr lang="it" sz="900"/>
                        <a:t>0.4257</a:t>
                      </a:r>
                      <a:endParaRPr sz="1200"/>
                    </a:p>
                  </a:txBody>
                  <a:tcPr marT="91425" marB="91425" marR="91425" marL="91425"/>
                </a:tc>
                <a:tc>
                  <a:txBody>
                    <a:bodyPr/>
                    <a:lstStyle/>
                    <a:p>
                      <a:pPr indent="0" lvl="0" marL="0" rtl="0" algn="l">
                        <a:spcBef>
                          <a:spcPts val="0"/>
                        </a:spcBef>
                        <a:spcAft>
                          <a:spcPts val="0"/>
                        </a:spcAft>
                        <a:buNone/>
                      </a:pPr>
                      <a:r>
                        <a:rPr b="1" lang="it" sz="900"/>
                        <a:t>0.6115</a:t>
                      </a:r>
                      <a:endParaRPr b="1" sz="1200"/>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2</a:t>
            </a:r>
            <a:r>
              <a:rPr b="1" lang="it" sz="1600">
                <a:latin typeface="Lato"/>
                <a:ea typeface="Lato"/>
                <a:cs typeface="Lato"/>
                <a:sym typeface="Lato"/>
              </a:rPr>
              <a:t> - Pulizia del Dataset: analisi preliminare visiva</a:t>
            </a:r>
            <a:endParaRPr b="1" sz="1600">
              <a:latin typeface="Lato"/>
              <a:ea typeface="Lato"/>
              <a:cs typeface="Lato"/>
              <a:sym typeface="Lato"/>
            </a:endParaRPr>
          </a:p>
        </p:txBody>
      </p:sp>
      <p:sp>
        <p:nvSpPr>
          <p:cNvPr id="225" name="Google Shape;225;p28"/>
          <p:cNvSpPr txBox="1"/>
          <p:nvPr/>
        </p:nvSpPr>
        <p:spPr>
          <a:xfrm>
            <a:off x="702850" y="1402275"/>
            <a:ext cx="7770300" cy="14316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Char char="●"/>
            </a:pPr>
            <a:r>
              <a:rPr lang="it" sz="1200"/>
              <a:t>A seguito di un’analisi empirica delle immagini del dataset si è osservato come molte immagini non riguardassero il cibo. Essendo un dataset creato da immagini prese dal web c’è stata una fuga di immagini non corrette.</a:t>
            </a:r>
            <a:endParaRPr sz="1200"/>
          </a:p>
          <a:p>
            <a:pPr indent="-304800" lvl="0" marL="457200" rtl="0" algn="just">
              <a:lnSpc>
                <a:spcPct val="115000"/>
              </a:lnSpc>
              <a:spcBef>
                <a:spcPts val="0"/>
              </a:spcBef>
              <a:spcAft>
                <a:spcPts val="0"/>
              </a:spcAft>
              <a:buSzPts val="1200"/>
              <a:buChar char="●"/>
            </a:pPr>
            <a:r>
              <a:rPr lang="it" sz="1200"/>
              <a:t>Essendo il nostro un dataset con molte classi di immagini, avere queste immagini (rumore) presentava un ostacolo per la classificazione.</a:t>
            </a:r>
            <a:endParaRPr sz="1200"/>
          </a:p>
          <a:p>
            <a:pPr indent="-304800" lvl="0" marL="457200" rtl="0" algn="just">
              <a:lnSpc>
                <a:spcPct val="115000"/>
              </a:lnSpc>
              <a:spcBef>
                <a:spcPts val="0"/>
              </a:spcBef>
              <a:spcAft>
                <a:spcPts val="0"/>
              </a:spcAft>
              <a:buSzPts val="1200"/>
              <a:buChar char="●"/>
            </a:pPr>
            <a:r>
              <a:rPr lang="it" sz="1200"/>
              <a:t>Si riportano alcuni esempi di immagini presenti nel dataset e non pertinenti.</a:t>
            </a:r>
            <a:endParaRPr sz="1200"/>
          </a:p>
        </p:txBody>
      </p:sp>
      <p:pic>
        <p:nvPicPr>
          <p:cNvPr id="226" name="Google Shape;226;p28"/>
          <p:cNvPicPr preferRelativeResize="0"/>
          <p:nvPr/>
        </p:nvPicPr>
        <p:blipFill>
          <a:blip r:embed="rId3">
            <a:alphaModFix/>
          </a:blip>
          <a:stretch>
            <a:fillRect/>
          </a:stretch>
        </p:blipFill>
        <p:spPr>
          <a:xfrm>
            <a:off x="318050" y="3195750"/>
            <a:ext cx="2177550" cy="1225175"/>
          </a:xfrm>
          <a:prstGeom prst="rect">
            <a:avLst/>
          </a:prstGeom>
          <a:noFill/>
          <a:ln>
            <a:noFill/>
          </a:ln>
        </p:spPr>
      </p:pic>
      <p:pic>
        <p:nvPicPr>
          <p:cNvPr id="227" name="Google Shape;227;p28"/>
          <p:cNvPicPr preferRelativeResize="0"/>
          <p:nvPr/>
        </p:nvPicPr>
        <p:blipFill>
          <a:blip r:embed="rId4">
            <a:alphaModFix/>
          </a:blip>
          <a:stretch>
            <a:fillRect/>
          </a:stretch>
        </p:blipFill>
        <p:spPr>
          <a:xfrm>
            <a:off x="2883688" y="2845150"/>
            <a:ext cx="1351100" cy="1926375"/>
          </a:xfrm>
          <a:prstGeom prst="rect">
            <a:avLst/>
          </a:prstGeom>
          <a:noFill/>
          <a:ln>
            <a:noFill/>
          </a:ln>
        </p:spPr>
      </p:pic>
      <p:pic>
        <p:nvPicPr>
          <p:cNvPr id="228" name="Google Shape;228;p28"/>
          <p:cNvPicPr preferRelativeResize="0"/>
          <p:nvPr/>
        </p:nvPicPr>
        <p:blipFill>
          <a:blip r:embed="rId5">
            <a:alphaModFix/>
          </a:blip>
          <a:stretch>
            <a:fillRect/>
          </a:stretch>
        </p:blipFill>
        <p:spPr>
          <a:xfrm>
            <a:off x="4687475" y="2845149"/>
            <a:ext cx="1301208" cy="1926375"/>
          </a:xfrm>
          <a:prstGeom prst="rect">
            <a:avLst/>
          </a:prstGeom>
          <a:noFill/>
          <a:ln>
            <a:noFill/>
          </a:ln>
        </p:spPr>
      </p:pic>
      <p:pic>
        <p:nvPicPr>
          <p:cNvPr id="229" name="Google Shape;229;p28"/>
          <p:cNvPicPr preferRelativeResize="0"/>
          <p:nvPr/>
        </p:nvPicPr>
        <p:blipFill>
          <a:blip r:embed="rId6">
            <a:alphaModFix/>
          </a:blip>
          <a:stretch>
            <a:fillRect/>
          </a:stretch>
        </p:blipFill>
        <p:spPr>
          <a:xfrm>
            <a:off x="6441350" y="2920949"/>
            <a:ext cx="2454150" cy="1774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e</a:t>
            </a:r>
            <a:r>
              <a:rPr b="1" lang="it">
                <a:latin typeface="Lato"/>
                <a:ea typeface="Lato"/>
                <a:cs typeface="Lato"/>
                <a:sym typeface="Lato"/>
              </a:rPr>
              <a:t>) Valutazione </a:t>
            </a:r>
            <a:r>
              <a:rPr b="1" lang="it">
                <a:latin typeface="Lato"/>
                <a:ea typeface="Lato"/>
                <a:cs typeface="Lato"/>
                <a:sym typeface="Lato"/>
              </a:rPr>
              <a:t>approccio</a:t>
            </a:r>
            <a:r>
              <a:rPr b="1" lang="it">
                <a:latin typeface="Lato"/>
                <a:ea typeface="Lato"/>
                <a:cs typeface="Lato"/>
                <a:sym typeface="Lato"/>
              </a:rPr>
              <a:t> features hand-crafted: SIFT</a:t>
            </a:r>
            <a:endParaRPr b="1">
              <a:latin typeface="Lato"/>
              <a:ea typeface="Lato"/>
              <a:cs typeface="Lato"/>
              <a:sym typeface="Lato"/>
            </a:endParaRPr>
          </a:p>
        </p:txBody>
      </p:sp>
      <p:sp>
        <p:nvSpPr>
          <p:cNvPr id="536" name="Google Shape;536;p64"/>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37" name="Google Shape;537;p64"/>
          <p:cNvSpPr txBox="1"/>
          <p:nvPr/>
        </p:nvSpPr>
        <p:spPr>
          <a:xfrm>
            <a:off x="851650" y="1497650"/>
            <a:ext cx="7817100" cy="249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100"/>
              <a:t>Col training set pulito si è andati a valutare un </a:t>
            </a:r>
            <a:r>
              <a:rPr lang="it" sz="1100"/>
              <a:t>primo </a:t>
            </a:r>
            <a:r>
              <a:rPr lang="it" sz="1100"/>
              <a:t>possibile approccio di classificazione con feature hand-crafted.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it" sz="1100"/>
              <a:t>Estrazione SIFT</a:t>
            </a:r>
            <a:r>
              <a:rPr lang="it" sz="1100"/>
              <a:t>: si è pensato a questo tipo di descrittore dato che è invariante a scala e rotazione, quindi potenzialmente utile nel nostro task.</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Abbiamo fatto delle prove con un numero ridotto di immagini per classe 100 (25000 immagini in totale di training)</a:t>
            </a:r>
            <a:endParaRPr sz="1100"/>
          </a:p>
          <a:p>
            <a:pPr indent="0" lvl="0" marL="0" rtl="0" algn="l">
              <a:lnSpc>
                <a:spcPct val="115000"/>
              </a:lnSpc>
              <a:spcBef>
                <a:spcPts val="0"/>
              </a:spcBef>
              <a:spcAft>
                <a:spcPts val="0"/>
              </a:spcAft>
              <a:buNone/>
            </a:pPr>
            <a:r>
              <a:rPr lang="it" sz="1100"/>
              <a:t>Purtroppo i tempi di calcolo e la memoria necessaria richiesta dall'algoritmo era diventato un ostacolo, anche in ambiente Colab.</a:t>
            </a:r>
            <a:endParaRPr sz="1100"/>
          </a:p>
          <a:p>
            <a:pPr indent="0" lvl="0" marL="0" rtl="0" algn="l">
              <a:lnSpc>
                <a:spcPct val="115000"/>
              </a:lnSpc>
              <a:spcBef>
                <a:spcPts val="0"/>
              </a:spcBef>
              <a:spcAft>
                <a:spcPts val="0"/>
              </a:spcAft>
              <a:buNone/>
            </a:pPr>
            <a:r>
              <a:rPr lang="it" sz="1100"/>
              <a:t>Provare con un numero inferiore di immagini (es: 10/20) ci è sembrato inutile perché si andava ad sprecare la maggior parte delle immagini di training utili per la classificazione.</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Si è deciso di abbandonare questo approccio in fase iniziale. </a:t>
            </a:r>
            <a:endParaRPr>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5"/>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e) Valutazione approccio features hand-crafted: LBP</a:t>
            </a:r>
            <a:endParaRPr b="1">
              <a:latin typeface="Lato"/>
              <a:ea typeface="Lato"/>
              <a:cs typeface="Lato"/>
              <a:sym typeface="Lato"/>
            </a:endParaRPr>
          </a:p>
        </p:txBody>
      </p:sp>
      <p:sp>
        <p:nvSpPr>
          <p:cNvPr id="543" name="Google Shape;543;p65"/>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44" name="Google Shape;544;p65"/>
          <p:cNvSpPr txBox="1"/>
          <p:nvPr/>
        </p:nvSpPr>
        <p:spPr>
          <a:xfrm>
            <a:off x="851650" y="1497650"/>
            <a:ext cx="7817100" cy="28854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è vagliata l’opportunità di estrarre descrittori di tipo Local Binary Pattern (LBP). Si tratta di un descrittore utile per la classificazione di texture. </a:t>
            </a:r>
            <a:endParaRPr sz="1100"/>
          </a:p>
          <a:p>
            <a:pPr indent="-298450" lvl="0" marL="457200" rtl="0" algn="just">
              <a:lnSpc>
                <a:spcPct val="115000"/>
              </a:lnSpc>
              <a:spcBef>
                <a:spcPts val="0"/>
              </a:spcBef>
              <a:spcAft>
                <a:spcPts val="0"/>
              </a:spcAft>
              <a:buSzPts val="1100"/>
              <a:buChar char="●"/>
            </a:pPr>
            <a:r>
              <a:rPr lang="it" sz="1100"/>
              <a:t>Tuttavia non si è proceduto alla classificazione tramite queste feature per diverse ragioni:</a:t>
            </a:r>
            <a:endParaRPr sz="1100"/>
          </a:p>
          <a:p>
            <a:pPr indent="-298450" lvl="1" marL="914400" rtl="0" algn="just">
              <a:lnSpc>
                <a:spcPct val="115000"/>
              </a:lnSpc>
              <a:spcBef>
                <a:spcPts val="0"/>
              </a:spcBef>
              <a:spcAft>
                <a:spcPts val="0"/>
              </a:spcAft>
              <a:buSzPts val="1100"/>
              <a:buChar char="○"/>
            </a:pPr>
            <a:r>
              <a:rPr lang="it" sz="1100"/>
              <a:t>Anzitutto si è provato a calcolare queste feature su MATLAB. Il tempo computazionale era elevato: circa 5000 immagini in 30 minuti. Allora si è proceduto a calcolare gli LBP solo su 2500 immagini di training e 2500 immagini di test. L’accuracy top-1 ottenuta con un 1-NN è stata molto bassa: 0.0032. Le feature pesavano circa 400 MB per 2500 immagini. Si è provato poi a calcolare le feature con più immagini. Ma il calcolo ha esaurito le risorse di memoria.</a:t>
            </a:r>
            <a:endParaRPr sz="1100"/>
          </a:p>
          <a:p>
            <a:pPr indent="-298450" lvl="1" marL="914400" rtl="0" algn="just">
              <a:lnSpc>
                <a:spcPct val="115000"/>
              </a:lnSpc>
              <a:spcBef>
                <a:spcPts val="0"/>
              </a:spcBef>
              <a:spcAft>
                <a:spcPts val="0"/>
              </a:spcAft>
              <a:buSzPts val="1100"/>
              <a:buChar char="○"/>
            </a:pPr>
            <a:r>
              <a:rPr lang="it" sz="1100"/>
              <a:t>Successivamente si è provato a calcolare queste feature su Python. Il tempo computazionale per il calcolo è stato basso. In questo caso il problema ha riguardato la RAM. La RAM è stata saturata nel tentativo di calcolare le feature su tutto il dataset. E salvare i risultati (eventualmente anche intermedi) è stato proibitivo dato che per 10000 immagini le feature pesavano circa 4.5 GB.</a:t>
            </a:r>
            <a:endParaRPr sz="1100"/>
          </a:p>
          <a:p>
            <a:pPr indent="-298450" lvl="1" marL="914400" rtl="0" algn="just">
              <a:lnSpc>
                <a:spcPct val="115000"/>
              </a:lnSpc>
              <a:spcBef>
                <a:spcPts val="0"/>
              </a:spcBef>
              <a:spcAft>
                <a:spcPts val="0"/>
              </a:spcAft>
              <a:buSzPts val="1100"/>
              <a:buChar char="○"/>
            </a:pPr>
            <a:r>
              <a:rPr lang="it" sz="1100"/>
              <a:t>In ogni caso: “</a:t>
            </a:r>
            <a:r>
              <a:rPr lang="it" sz="1100" u="sng"/>
              <a:t>features learned by deep Convolutional Neural Networks (CNNs) have been recognized to be more robust and expressive than hand-crafted ones</a:t>
            </a:r>
            <a:r>
              <a:rPr lang="it" sz="1100"/>
              <a:t>”[1].</a:t>
            </a:r>
            <a:endParaRPr sz="1100"/>
          </a:p>
        </p:txBody>
      </p:sp>
      <p:sp>
        <p:nvSpPr>
          <p:cNvPr id="545" name="Google Shape;545;p65"/>
          <p:cNvSpPr txBox="1"/>
          <p:nvPr/>
        </p:nvSpPr>
        <p:spPr>
          <a:xfrm>
            <a:off x="314425" y="462765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Ciocca G., Napoletano P., Schettini R., </a:t>
            </a:r>
            <a:r>
              <a:rPr i="1" lang="it" sz="800">
                <a:latin typeface="Lato"/>
                <a:ea typeface="Lato"/>
                <a:cs typeface="Lato"/>
                <a:sym typeface="Lato"/>
              </a:rPr>
              <a:t>CNN-based Features for Retrieval and Classification of Food Images</a:t>
            </a:r>
            <a:r>
              <a:rPr lang="it" sz="800">
                <a:latin typeface="Lato"/>
                <a:ea typeface="Lato"/>
                <a:cs typeface="Lato"/>
                <a:sym typeface="Lato"/>
              </a:rPr>
              <a:t>, in </a:t>
            </a:r>
            <a:r>
              <a:rPr i="1" lang="it" sz="800">
                <a:latin typeface="Lato"/>
                <a:ea typeface="Lato"/>
                <a:cs typeface="Lato"/>
                <a:sym typeface="Lato"/>
              </a:rPr>
              <a:t>Computer Vision and Image Understanding</a:t>
            </a:r>
            <a:r>
              <a:rPr lang="it" sz="800">
                <a:latin typeface="Lato"/>
                <a:ea typeface="Lato"/>
                <a:cs typeface="Lato"/>
                <a:sym typeface="Lato"/>
              </a:rPr>
              <a:t>, 2018.</a:t>
            </a:r>
            <a:endParaRPr sz="8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6"/>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f) Esempi di misclassificazione</a:t>
            </a:r>
            <a:endParaRPr b="1">
              <a:latin typeface="Lato"/>
              <a:ea typeface="Lato"/>
              <a:cs typeface="Lato"/>
              <a:sym typeface="Lato"/>
            </a:endParaRPr>
          </a:p>
        </p:txBody>
      </p:sp>
      <p:sp>
        <p:nvSpPr>
          <p:cNvPr id="551" name="Google Shape;551;p66"/>
          <p:cNvSpPr txBox="1"/>
          <p:nvPr/>
        </p:nvSpPr>
        <p:spPr>
          <a:xfrm>
            <a:off x="851650" y="1731475"/>
            <a:ext cx="7239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Lato"/>
              <a:ea typeface="Lato"/>
              <a:cs typeface="Lato"/>
              <a:sym typeface="Lato"/>
            </a:endParaRPr>
          </a:p>
        </p:txBody>
      </p:sp>
      <p:sp>
        <p:nvSpPr>
          <p:cNvPr id="552" name="Google Shape;552;p66"/>
          <p:cNvSpPr txBox="1"/>
          <p:nvPr/>
        </p:nvSpPr>
        <p:spPr>
          <a:xfrm>
            <a:off x="193825" y="1267825"/>
            <a:ext cx="6691200" cy="13275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riporta un esempio di misclassificazione operata dalla rete ResNet101 sul test set pulito:</a:t>
            </a:r>
            <a:endParaRPr sz="1100"/>
          </a:p>
          <a:p>
            <a:pPr indent="-298450" lvl="1" marL="914400" rtl="0" algn="just">
              <a:lnSpc>
                <a:spcPct val="115000"/>
              </a:lnSpc>
              <a:spcBef>
                <a:spcPts val="0"/>
              </a:spcBef>
              <a:spcAft>
                <a:spcPts val="0"/>
              </a:spcAft>
              <a:buSzPts val="1100"/>
              <a:buChar char="○"/>
            </a:pPr>
            <a:r>
              <a:rPr lang="it" sz="1100"/>
              <a:t>Questa immagine appartiene alla classe 0 macaron. La rete ha classificato questa immagine come appartenente alle classi (top-3): carrot_cake, biryani, croquette. Incidentalmente questa immagine è stata misclassificata anche da MobileNetV2. In questo caso la misclassificazione è evidentemente data dal fatto che il cibo corretto risulta mescolato ad altri cibi.</a:t>
            </a:r>
            <a:endParaRPr sz="1100"/>
          </a:p>
        </p:txBody>
      </p:sp>
      <p:pic>
        <p:nvPicPr>
          <p:cNvPr id="553" name="Google Shape;553;p66"/>
          <p:cNvPicPr preferRelativeResize="0"/>
          <p:nvPr/>
        </p:nvPicPr>
        <p:blipFill>
          <a:blip r:embed="rId3">
            <a:alphaModFix/>
          </a:blip>
          <a:stretch>
            <a:fillRect/>
          </a:stretch>
        </p:blipFill>
        <p:spPr>
          <a:xfrm>
            <a:off x="7306150" y="287625"/>
            <a:ext cx="1473275" cy="3550700"/>
          </a:xfrm>
          <a:prstGeom prst="rect">
            <a:avLst/>
          </a:prstGeom>
          <a:noFill/>
          <a:ln>
            <a:noFill/>
          </a:ln>
        </p:spPr>
      </p:pic>
      <p:sp>
        <p:nvSpPr>
          <p:cNvPr id="554" name="Google Shape;554;p66"/>
          <p:cNvSpPr txBox="1"/>
          <p:nvPr/>
        </p:nvSpPr>
        <p:spPr>
          <a:xfrm>
            <a:off x="120500" y="2906488"/>
            <a:ext cx="4111200" cy="19116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SzPts val="1100"/>
              <a:buChar char="●"/>
            </a:pPr>
            <a:r>
              <a:rPr lang="it" sz="1100"/>
              <a:t>Si riporta anche un esempio di misclassificazione operata dalla rete ResNet101 sul test set degradato:</a:t>
            </a:r>
            <a:endParaRPr sz="1100"/>
          </a:p>
          <a:p>
            <a:pPr indent="-298450" lvl="1" marL="914400" rtl="0" algn="just">
              <a:lnSpc>
                <a:spcPct val="115000"/>
              </a:lnSpc>
              <a:spcBef>
                <a:spcPts val="0"/>
              </a:spcBef>
              <a:spcAft>
                <a:spcPts val="0"/>
              </a:spcAft>
              <a:buSzPts val="1100"/>
              <a:buChar char="○"/>
            </a:pPr>
            <a:r>
              <a:rPr lang="it" sz="1100"/>
              <a:t>Questa immagine appartiene alla classe 0 macaron. La rete ha classificato questa immagine come appartenente alle classi (top-3): ziti, club_sandwich, garlic_bread. In questo caso la degradazione dell’immagine sembra aver inciso in maniera significativa sulla classificazione. </a:t>
            </a:r>
            <a:endParaRPr sz="1100"/>
          </a:p>
        </p:txBody>
      </p:sp>
      <p:pic>
        <p:nvPicPr>
          <p:cNvPr id="555" name="Google Shape;555;p66"/>
          <p:cNvPicPr preferRelativeResize="0"/>
          <p:nvPr/>
        </p:nvPicPr>
        <p:blipFill>
          <a:blip r:embed="rId4">
            <a:alphaModFix/>
          </a:blip>
          <a:stretch>
            <a:fillRect/>
          </a:stretch>
        </p:blipFill>
        <p:spPr>
          <a:xfrm>
            <a:off x="4360700" y="2950088"/>
            <a:ext cx="2736626" cy="182441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7"/>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g) Conclusioni:  Confronto modelli  e Modello migliore</a:t>
            </a:r>
            <a:endParaRPr b="1">
              <a:latin typeface="Lato"/>
              <a:ea typeface="Lato"/>
              <a:cs typeface="Lato"/>
              <a:sym typeface="Lato"/>
            </a:endParaRPr>
          </a:p>
        </p:txBody>
      </p:sp>
      <p:sp>
        <p:nvSpPr>
          <p:cNvPr id="561" name="Google Shape;561;p67"/>
          <p:cNvSpPr txBox="1"/>
          <p:nvPr/>
        </p:nvSpPr>
        <p:spPr>
          <a:xfrm>
            <a:off x="623050" y="1273500"/>
            <a:ext cx="8399400" cy="3849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SzPts val="1300"/>
              <a:buFont typeface="Lato"/>
              <a:buChar char="●"/>
            </a:pPr>
            <a:r>
              <a:rPr lang="it" sz="1000"/>
              <a:t>Si riporta un prospetto di sintesi dei risultati ottenuti come top-1 e top-3 accuracy dai vari modelli addestrati sul train set degradato:</a:t>
            </a:r>
            <a:endParaRPr sz="1300">
              <a:latin typeface="Lato"/>
              <a:ea typeface="Lato"/>
              <a:cs typeface="Lato"/>
              <a:sym typeface="Lato"/>
            </a:endParaRPr>
          </a:p>
        </p:txBody>
      </p:sp>
      <p:graphicFrame>
        <p:nvGraphicFramePr>
          <p:cNvPr id="562" name="Google Shape;562;p67"/>
          <p:cNvGraphicFramePr/>
          <p:nvPr/>
        </p:nvGraphicFramePr>
        <p:xfrm>
          <a:off x="1151038" y="1734988"/>
          <a:ext cx="3000000" cy="3000000"/>
        </p:xfrm>
        <a:graphic>
          <a:graphicData uri="http://schemas.openxmlformats.org/drawingml/2006/table">
            <a:tbl>
              <a:tblPr>
                <a:noFill/>
                <a:tableStyleId>{6C6741AB-297B-4475-AF39-92C2C5DCF776}</a:tableStyleId>
              </a:tblPr>
              <a:tblGrid>
                <a:gridCol w="1225300"/>
                <a:gridCol w="1364900"/>
                <a:gridCol w="1364900"/>
                <a:gridCol w="1364900"/>
                <a:gridCol w="1364900"/>
              </a:tblGrid>
              <a:tr h="6057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pulito</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pulito</a:t>
                      </a:r>
                      <a:endParaRPr b="1" sz="900"/>
                    </a:p>
                  </a:txBody>
                  <a:tcPr marT="91425" marB="91425" marR="91425" marL="91425"/>
                </a:tc>
                <a:tc>
                  <a:txBody>
                    <a:bodyPr/>
                    <a:lstStyle/>
                    <a:p>
                      <a:pPr indent="0" lvl="0" marL="0" rtl="0" algn="l">
                        <a:spcBef>
                          <a:spcPts val="0"/>
                        </a:spcBef>
                        <a:spcAft>
                          <a:spcPts val="0"/>
                        </a:spcAft>
                        <a:buNone/>
                      </a:pPr>
                      <a:r>
                        <a:rPr b="1" lang="it" sz="900"/>
                        <a:t>Top-1</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degradato</a:t>
                      </a:r>
                      <a:endParaRPr b="1" sz="900"/>
                    </a:p>
                    <a:p>
                      <a:pPr indent="0" lvl="0" marL="0" rtl="0" algn="l">
                        <a:spcBef>
                          <a:spcPts val="0"/>
                        </a:spcBef>
                        <a:spcAft>
                          <a:spcPts val="0"/>
                        </a:spcAft>
                        <a:buNone/>
                      </a:pPr>
                      <a:r>
                        <a:t/>
                      </a:r>
                      <a:endParaRPr b="1" sz="900"/>
                    </a:p>
                  </a:txBody>
                  <a:tcPr marT="91425" marB="91425" marR="91425" marL="91425"/>
                </a:tc>
                <a:tc>
                  <a:txBody>
                    <a:bodyPr/>
                    <a:lstStyle/>
                    <a:p>
                      <a:pPr indent="0" lvl="0" marL="0" rtl="0" algn="l">
                        <a:spcBef>
                          <a:spcPts val="0"/>
                        </a:spcBef>
                        <a:spcAft>
                          <a:spcPts val="0"/>
                        </a:spcAft>
                        <a:buNone/>
                      </a:pPr>
                      <a:r>
                        <a:rPr b="1" lang="it" sz="900"/>
                        <a:t>Top-3</a:t>
                      </a:r>
                      <a:endParaRPr b="1" sz="900"/>
                    </a:p>
                    <a:p>
                      <a:pPr indent="0" lvl="0" marL="0" rtl="0" algn="l">
                        <a:spcBef>
                          <a:spcPts val="0"/>
                        </a:spcBef>
                        <a:spcAft>
                          <a:spcPts val="0"/>
                        </a:spcAft>
                        <a:buNone/>
                      </a:pPr>
                      <a:r>
                        <a:rPr b="1" lang="it" sz="900"/>
                        <a:t>Accuracy</a:t>
                      </a:r>
                      <a:endParaRPr b="1" sz="900"/>
                    </a:p>
                    <a:p>
                      <a:pPr indent="0" lvl="0" marL="0" rtl="0" algn="l">
                        <a:spcBef>
                          <a:spcPts val="0"/>
                        </a:spcBef>
                        <a:spcAft>
                          <a:spcPts val="0"/>
                        </a:spcAft>
                        <a:buNone/>
                      </a:pPr>
                      <a:r>
                        <a:rPr b="1" lang="it" sz="900"/>
                        <a:t>Test set degradato</a:t>
                      </a:r>
                      <a:endParaRPr b="1" sz="900"/>
                    </a:p>
                    <a:p>
                      <a:pPr indent="0" lvl="0" marL="0" rtl="0" algn="l">
                        <a:spcBef>
                          <a:spcPts val="0"/>
                        </a:spcBef>
                        <a:spcAft>
                          <a:spcPts val="0"/>
                        </a:spcAft>
                        <a:buNone/>
                      </a:pPr>
                      <a:r>
                        <a:t/>
                      </a:r>
                      <a:endParaRPr b="1" sz="900"/>
                    </a:p>
                  </a:txBody>
                  <a:tcPr marT="91425" marB="91425" marR="91425" marL="91425"/>
                </a:tc>
              </a:tr>
              <a:tr h="383850">
                <a:tc>
                  <a:txBody>
                    <a:bodyPr/>
                    <a:lstStyle/>
                    <a:p>
                      <a:pPr indent="0" lvl="0" marL="0" rtl="0" algn="l">
                        <a:spcBef>
                          <a:spcPts val="0"/>
                        </a:spcBef>
                        <a:spcAft>
                          <a:spcPts val="0"/>
                        </a:spcAft>
                        <a:buNone/>
                      </a:pPr>
                      <a:r>
                        <a:rPr b="1" lang="it" sz="900"/>
                        <a:t>ResNet50</a:t>
                      </a:r>
                      <a:endParaRPr b="1" sz="900"/>
                    </a:p>
                  </a:txBody>
                  <a:tcPr marT="91425" marB="91425" marR="91425" marL="91425"/>
                </a:tc>
                <a:tc>
                  <a:txBody>
                    <a:bodyPr/>
                    <a:lstStyle/>
                    <a:p>
                      <a:pPr indent="0" lvl="0" marL="0" rtl="0" algn="l">
                        <a:spcBef>
                          <a:spcPts val="0"/>
                        </a:spcBef>
                        <a:spcAft>
                          <a:spcPts val="0"/>
                        </a:spcAft>
                        <a:buNone/>
                      </a:pPr>
                      <a:r>
                        <a:rPr lang="it" sz="900"/>
                        <a:t>0.4996</a:t>
                      </a:r>
                      <a:endParaRPr sz="1200"/>
                    </a:p>
                  </a:txBody>
                  <a:tcPr marT="91425" marB="91425" marR="91425" marL="91425"/>
                </a:tc>
                <a:tc>
                  <a:txBody>
                    <a:bodyPr/>
                    <a:lstStyle/>
                    <a:p>
                      <a:pPr indent="0" lvl="0" marL="0" rtl="0" algn="l">
                        <a:spcBef>
                          <a:spcPts val="0"/>
                        </a:spcBef>
                        <a:spcAft>
                          <a:spcPts val="0"/>
                        </a:spcAft>
                        <a:buNone/>
                      </a:pPr>
                      <a:r>
                        <a:rPr lang="it" sz="900"/>
                        <a:t>0.6858</a:t>
                      </a:r>
                      <a:endParaRPr sz="1200"/>
                    </a:p>
                  </a:txBody>
                  <a:tcPr marT="91425" marB="91425" marR="91425" marL="91425"/>
                </a:tc>
                <a:tc>
                  <a:txBody>
                    <a:bodyPr/>
                    <a:lstStyle/>
                    <a:p>
                      <a:pPr indent="0" lvl="0" marL="0" rtl="0" algn="l">
                        <a:spcBef>
                          <a:spcPts val="0"/>
                        </a:spcBef>
                        <a:spcAft>
                          <a:spcPts val="0"/>
                        </a:spcAft>
                        <a:buNone/>
                      </a:pPr>
                      <a:r>
                        <a:rPr lang="it" sz="900"/>
                        <a:t>0.0692</a:t>
                      </a:r>
                      <a:endParaRPr sz="900"/>
                    </a:p>
                  </a:txBody>
                  <a:tcPr marT="91425" marB="91425" marR="91425" marL="91425"/>
                </a:tc>
                <a:tc>
                  <a:txBody>
                    <a:bodyPr/>
                    <a:lstStyle/>
                    <a:p>
                      <a:pPr indent="0" lvl="0" marL="0" rtl="0" algn="l">
                        <a:spcBef>
                          <a:spcPts val="0"/>
                        </a:spcBef>
                        <a:spcAft>
                          <a:spcPts val="0"/>
                        </a:spcAft>
                        <a:buNone/>
                      </a:pPr>
                      <a:r>
                        <a:rPr lang="it" sz="900"/>
                        <a:t>0.1416</a:t>
                      </a:r>
                      <a:endParaRPr sz="900"/>
                    </a:p>
                  </a:txBody>
                  <a:tcPr marT="91425" marB="91425" marR="91425" marL="91425"/>
                </a:tc>
              </a:tr>
              <a:tr h="361625">
                <a:tc>
                  <a:txBody>
                    <a:bodyPr/>
                    <a:lstStyle/>
                    <a:p>
                      <a:pPr indent="0" lvl="0" marL="0" rtl="0" algn="l">
                        <a:spcBef>
                          <a:spcPts val="0"/>
                        </a:spcBef>
                        <a:spcAft>
                          <a:spcPts val="0"/>
                        </a:spcAft>
                        <a:buNone/>
                      </a:pPr>
                      <a:r>
                        <a:rPr b="1" lang="it" sz="900"/>
                        <a:t>ResNet101</a:t>
                      </a:r>
                      <a:endParaRPr sz="1200"/>
                    </a:p>
                  </a:txBody>
                  <a:tcPr marT="91425" marB="91425" marR="91425" marL="91425"/>
                </a:tc>
                <a:tc>
                  <a:txBody>
                    <a:bodyPr/>
                    <a:lstStyle/>
                    <a:p>
                      <a:pPr indent="0" lvl="0" marL="0" rtl="0" algn="l">
                        <a:spcBef>
                          <a:spcPts val="0"/>
                        </a:spcBef>
                        <a:spcAft>
                          <a:spcPts val="0"/>
                        </a:spcAft>
                        <a:buNone/>
                      </a:pPr>
                      <a:r>
                        <a:rPr b="1" lang="it" sz="900"/>
                        <a:t>0.5888</a:t>
                      </a:r>
                      <a:endParaRPr b="1" sz="1200"/>
                    </a:p>
                  </a:txBody>
                  <a:tcPr marT="91425" marB="91425" marR="91425" marL="91425"/>
                </a:tc>
                <a:tc>
                  <a:txBody>
                    <a:bodyPr/>
                    <a:lstStyle/>
                    <a:p>
                      <a:pPr indent="0" lvl="0" marL="0" rtl="0" algn="l">
                        <a:spcBef>
                          <a:spcPts val="0"/>
                        </a:spcBef>
                        <a:spcAft>
                          <a:spcPts val="0"/>
                        </a:spcAft>
                        <a:buNone/>
                      </a:pPr>
                      <a:r>
                        <a:rPr b="1" lang="it" sz="900"/>
                        <a:t>0.7780</a:t>
                      </a:r>
                      <a:endParaRPr b="1" sz="1200"/>
                    </a:p>
                  </a:txBody>
                  <a:tcPr marT="91425" marB="91425" marR="91425" marL="91425"/>
                </a:tc>
                <a:tc>
                  <a:txBody>
                    <a:bodyPr/>
                    <a:lstStyle/>
                    <a:p>
                      <a:pPr indent="0" lvl="0" marL="0" rtl="0" algn="l">
                        <a:spcBef>
                          <a:spcPts val="0"/>
                        </a:spcBef>
                        <a:spcAft>
                          <a:spcPts val="0"/>
                        </a:spcAft>
                        <a:buNone/>
                      </a:pPr>
                      <a:r>
                        <a:rPr lang="it" sz="900"/>
                        <a:t>0.4177</a:t>
                      </a:r>
                      <a:endParaRPr sz="900"/>
                    </a:p>
                  </a:txBody>
                  <a:tcPr marT="91425" marB="91425" marR="91425" marL="91425"/>
                </a:tc>
                <a:tc>
                  <a:txBody>
                    <a:bodyPr/>
                    <a:lstStyle/>
                    <a:p>
                      <a:pPr indent="0" lvl="0" marL="0" rtl="0" algn="l">
                        <a:spcBef>
                          <a:spcPts val="0"/>
                        </a:spcBef>
                        <a:spcAft>
                          <a:spcPts val="0"/>
                        </a:spcAft>
                        <a:buNone/>
                      </a:pPr>
                      <a:r>
                        <a:rPr lang="it" sz="900"/>
                        <a:t>0.6079</a:t>
                      </a:r>
                      <a:endParaRPr sz="900"/>
                    </a:p>
                  </a:txBody>
                  <a:tcPr marT="91425" marB="91425" marR="91425" marL="91425"/>
                </a:tc>
              </a:tr>
              <a:tr h="361625">
                <a:tc>
                  <a:txBody>
                    <a:bodyPr/>
                    <a:lstStyle/>
                    <a:p>
                      <a:pPr indent="0" lvl="0" marL="0" rtl="0" algn="l">
                        <a:spcBef>
                          <a:spcPts val="0"/>
                        </a:spcBef>
                        <a:spcAft>
                          <a:spcPts val="0"/>
                        </a:spcAft>
                        <a:buNone/>
                      </a:pPr>
                      <a:r>
                        <a:rPr b="1" lang="it" sz="900"/>
                        <a:t>MobileNetV2</a:t>
                      </a:r>
                      <a:endParaRPr b="1" sz="900"/>
                    </a:p>
                  </a:txBody>
                  <a:tcPr marT="91425" marB="91425" marR="91425" marL="91425"/>
                </a:tc>
                <a:tc>
                  <a:txBody>
                    <a:bodyPr/>
                    <a:lstStyle/>
                    <a:p>
                      <a:pPr indent="0" lvl="0" marL="0" rtl="0" algn="l">
                        <a:spcBef>
                          <a:spcPts val="0"/>
                        </a:spcBef>
                        <a:spcAft>
                          <a:spcPts val="0"/>
                        </a:spcAft>
                        <a:buNone/>
                      </a:pPr>
                      <a:r>
                        <a:rPr lang="it" sz="900"/>
                        <a:t>0.5562</a:t>
                      </a:r>
                      <a:endParaRPr sz="900"/>
                    </a:p>
                  </a:txBody>
                  <a:tcPr marT="91425" marB="91425" marR="91425" marL="91425"/>
                </a:tc>
                <a:tc>
                  <a:txBody>
                    <a:bodyPr/>
                    <a:lstStyle/>
                    <a:p>
                      <a:pPr indent="0" lvl="0" marL="0" rtl="0" algn="l">
                        <a:spcBef>
                          <a:spcPts val="0"/>
                        </a:spcBef>
                        <a:spcAft>
                          <a:spcPts val="0"/>
                        </a:spcAft>
                        <a:buNone/>
                      </a:pPr>
                      <a:r>
                        <a:rPr lang="it" sz="900"/>
                        <a:t>0.7475</a:t>
                      </a:r>
                      <a:endParaRPr sz="900"/>
                    </a:p>
                  </a:txBody>
                  <a:tcPr marT="91425" marB="91425" marR="91425" marL="91425"/>
                </a:tc>
                <a:tc>
                  <a:txBody>
                    <a:bodyPr/>
                    <a:lstStyle/>
                    <a:p>
                      <a:pPr indent="0" lvl="0" marL="0" rtl="0" algn="l">
                        <a:spcBef>
                          <a:spcPts val="0"/>
                        </a:spcBef>
                        <a:spcAft>
                          <a:spcPts val="0"/>
                        </a:spcAft>
                        <a:buNone/>
                      </a:pPr>
                      <a:r>
                        <a:rPr b="1" lang="it" sz="900"/>
                        <a:t>0.4257</a:t>
                      </a:r>
                      <a:endParaRPr b="1" sz="900"/>
                    </a:p>
                  </a:txBody>
                  <a:tcPr marT="91425" marB="91425" marR="91425" marL="91425"/>
                </a:tc>
                <a:tc>
                  <a:txBody>
                    <a:bodyPr/>
                    <a:lstStyle/>
                    <a:p>
                      <a:pPr indent="0" lvl="0" marL="0" rtl="0" algn="l">
                        <a:spcBef>
                          <a:spcPts val="0"/>
                        </a:spcBef>
                        <a:spcAft>
                          <a:spcPts val="0"/>
                        </a:spcAft>
                        <a:buNone/>
                      </a:pPr>
                      <a:r>
                        <a:rPr b="1" lang="it" sz="900"/>
                        <a:t>0.6115</a:t>
                      </a:r>
                      <a:endParaRPr b="1" sz="900"/>
                    </a:p>
                  </a:txBody>
                  <a:tcPr marT="91425" marB="91425" marR="91425" marL="91425"/>
                </a:tc>
              </a:tr>
              <a:tr h="361625">
                <a:tc>
                  <a:txBody>
                    <a:bodyPr/>
                    <a:lstStyle/>
                    <a:p>
                      <a:pPr indent="0" lvl="0" marL="0" rtl="0" algn="l">
                        <a:spcBef>
                          <a:spcPts val="0"/>
                        </a:spcBef>
                        <a:spcAft>
                          <a:spcPts val="0"/>
                        </a:spcAft>
                        <a:buNone/>
                      </a:pPr>
                      <a:r>
                        <a:rPr b="1" lang="it" sz="900"/>
                        <a:t>EfficientNetB0</a:t>
                      </a:r>
                      <a:endParaRPr b="1" sz="900"/>
                    </a:p>
                  </a:txBody>
                  <a:tcPr marT="91425" marB="91425" marR="91425" marL="91425"/>
                </a:tc>
                <a:tc>
                  <a:txBody>
                    <a:bodyPr/>
                    <a:lstStyle/>
                    <a:p>
                      <a:pPr indent="0" lvl="0" marL="0" rtl="0" algn="l">
                        <a:spcBef>
                          <a:spcPts val="0"/>
                        </a:spcBef>
                        <a:spcAft>
                          <a:spcPts val="0"/>
                        </a:spcAft>
                        <a:buNone/>
                      </a:pPr>
                      <a:r>
                        <a:rPr lang="it" sz="900"/>
                        <a:t>0.5692</a:t>
                      </a:r>
                      <a:endParaRPr sz="900"/>
                    </a:p>
                  </a:txBody>
                  <a:tcPr marT="91425" marB="91425" marR="91425" marL="91425"/>
                </a:tc>
                <a:tc>
                  <a:txBody>
                    <a:bodyPr/>
                    <a:lstStyle/>
                    <a:p>
                      <a:pPr indent="0" lvl="0" marL="0" rtl="0" algn="l">
                        <a:spcBef>
                          <a:spcPts val="0"/>
                        </a:spcBef>
                        <a:spcAft>
                          <a:spcPts val="0"/>
                        </a:spcAft>
                        <a:buNone/>
                      </a:pPr>
                      <a:r>
                        <a:rPr lang="it" sz="900"/>
                        <a:t>0.7598</a:t>
                      </a:r>
                      <a:endParaRPr sz="900"/>
                    </a:p>
                  </a:txBody>
                  <a:tcPr marT="91425" marB="91425" marR="91425" marL="91425"/>
                </a:tc>
                <a:tc>
                  <a:txBody>
                    <a:bodyPr/>
                    <a:lstStyle/>
                    <a:p>
                      <a:pPr indent="0" lvl="0" marL="0" rtl="0" algn="l">
                        <a:spcBef>
                          <a:spcPts val="0"/>
                        </a:spcBef>
                        <a:spcAft>
                          <a:spcPts val="0"/>
                        </a:spcAft>
                        <a:buNone/>
                      </a:pPr>
                      <a:r>
                        <a:rPr lang="it" sz="900"/>
                        <a:t>0.4035</a:t>
                      </a:r>
                      <a:endParaRPr sz="900"/>
                    </a:p>
                  </a:txBody>
                  <a:tcPr marT="91425" marB="91425" marR="91425" marL="91425"/>
                </a:tc>
                <a:tc>
                  <a:txBody>
                    <a:bodyPr/>
                    <a:lstStyle/>
                    <a:p>
                      <a:pPr indent="0" lvl="0" marL="0" rtl="0" algn="l">
                        <a:spcBef>
                          <a:spcPts val="0"/>
                        </a:spcBef>
                        <a:spcAft>
                          <a:spcPts val="0"/>
                        </a:spcAft>
                        <a:buNone/>
                      </a:pPr>
                      <a:r>
                        <a:rPr lang="it" sz="900"/>
                        <a:t>0.5907</a:t>
                      </a:r>
                      <a:endParaRPr sz="900"/>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8"/>
          <p:cNvSpPr txBox="1"/>
          <p:nvPr/>
        </p:nvSpPr>
        <p:spPr>
          <a:xfrm>
            <a:off x="851650" y="796700"/>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Lato"/>
                <a:ea typeface="Lato"/>
                <a:cs typeface="Lato"/>
                <a:sym typeface="Lato"/>
              </a:rPr>
              <a:t>g</a:t>
            </a:r>
            <a:r>
              <a:rPr b="1" lang="it">
                <a:latin typeface="Lato"/>
                <a:ea typeface="Lato"/>
                <a:cs typeface="Lato"/>
                <a:sym typeface="Lato"/>
              </a:rPr>
              <a:t>) Conclusioni:  Confronto modelli  e Modello migliore</a:t>
            </a:r>
            <a:endParaRPr b="1">
              <a:latin typeface="Lato"/>
              <a:ea typeface="Lato"/>
              <a:cs typeface="Lato"/>
              <a:sym typeface="Lato"/>
            </a:endParaRPr>
          </a:p>
        </p:txBody>
      </p:sp>
      <p:sp>
        <p:nvSpPr>
          <p:cNvPr id="568" name="Google Shape;568;p68"/>
          <p:cNvSpPr txBox="1"/>
          <p:nvPr/>
        </p:nvSpPr>
        <p:spPr>
          <a:xfrm>
            <a:off x="699250" y="1349700"/>
            <a:ext cx="8042700" cy="352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000"/>
              <a:t>Sebbene tutti e 3 i modelli testati raggiungono un’accuracy Top1 attorno al 50% e Top3 70% sul validation set pulito, la differenza si è vista nei risultati sul Validation set degradato.</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Dai risultati ottenuti </a:t>
            </a:r>
            <a:r>
              <a:rPr lang="it" sz="1000"/>
              <a:t>sul Validation set degradato </a:t>
            </a:r>
            <a:r>
              <a:rPr lang="it" sz="1000"/>
              <a:t>dai diversi modelli si può affermare che </a:t>
            </a:r>
            <a:r>
              <a:rPr b="1" lang="it" sz="1000"/>
              <a:t>il miglior modello</a:t>
            </a:r>
            <a:r>
              <a:rPr lang="it" sz="1000"/>
              <a:t> per il nostro dataset risulta essere: </a:t>
            </a:r>
            <a:endParaRPr sz="1000"/>
          </a:p>
          <a:p>
            <a:pPr indent="0" lvl="0" marL="0" rtl="0" algn="l">
              <a:lnSpc>
                <a:spcPct val="115000"/>
              </a:lnSpc>
              <a:spcBef>
                <a:spcPts val="0"/>
              </a:spcBef>
              <a:spcAft>
                <a:spcPts val="0"/>
              </a:spcAft>
              <a:buNone/>
            </a:pPr>
            <a:r>
              <a:rPr b="1" lang="it" sz="1000"/>
              <a:t>MobileNetV2</a:t>
            </a:r>
            <a:r>
              <a:rPr lang="it" sz="1000"/>
              <a:t> con accuracy </a:t>
            </a:r>
            <a:r>
              <a:rPr b="1" lang="it" sz="1000"/>
              <a:t>Top1: 0.4257</a:t>
            </a:r>
            <a:r>
              <a:rPr lang="it" sz="1000"/>
              <a:t> e </a:t>
            </a:r>
            <a:r>
              <a:rPr b="1" lang="it" sz="1000"/>
              <a:t>Top 3: 0.6115</a:t>
            </a:r>
            <a:r>
              <a:rPr lang="it" sz="1000"/>
              <a:t>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Il fatto di essere un rete molto piccola e il vantaggio di poter eseguire fine tuning su quasi tutta la rete in un ambiente limitato come Colab ci ha permesso di aumentare l’accuracy anche sul validation set degradato rispetto agli altri modelli testati.</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t/>
            </a:r>
            <a:endParaRPr b="1" sz="1000"/>
          </a:p>
          <a:p>
            <a:pPr indent="0" lvl="0" marL="0" rtl="0" algn="l">
              <a:lnSpc>
                <a:spcPct val="115000"/>
              </a:lnSpc>
              <a:spcBef>
                <a:spcPts val="0"/>
              </a:spcBef>
              <a:spcAft>
                <a:spcPts val="0"/>
              </a:spcAft>
              <a:buNone/>
            </a:pPr>
            <a:r>
              <a:rPr b="1" lang="it" sz="1000"/>
              <a:t>Possibili cause</a:t>
            </a:r>
            <a:r>
              <a:rPr b="1" lang="it" sz="1000"/>
              <a:t> di un’accuracy modesta nella </a:t>
            </a:r>
            <a:r>
              <a:rPr b="1" lang="it" sz="1000"/>
              <a:t>classificazione:</a:t>
            </a:r>
            <a:endParaRPr sz="1000"/>
          </a:p>
          <a:p>
            <a:pPr indent="-292100" lvl="0" marL="457200" rtl="0" algn="l">
              <a:lnSpc>
                <a:spcPct val="115000"/>
              </a:lnSpc>
              <a:spcBef>
                <a:spcPts val="0"/>
              </a:spcBef>
              <a:spcAft>
                <a:spcPts val="0"/>
              </a:spcAft>
              <a:buSzPts val="1000"/>
              <a:buChar char="●"/>
            </a:pPr>
            <a:r>
              <a:rPr lang="it" sz="1000"/>
              <a:t>La presenza di similarità tra molte classi </a:t>
            </a:r>
            <a:r>
              <a:rPr lang="it" sz="1000">
                <a:solidFill>
                  <a:srgbClr val="666666"/>
                </a:solidFill>
              </a:rPr>
              <a:t>(e leggera varianza intra classe)</a:t>
            </a:r>
            <a:r>
              <a:rPr lang="it" sz="1000"/>
              <a:t> si riflette nei risultati ottenuti.</a:t>
            </a:r>
            <a:endParaRPr sz="1000"/>
          </a:p>
          <a:p>
            <a:pPr indent="0" lvl="0" marL="457200" rtl="0" algn="l">
              <a:lnSpc>
                <a:spcPct val="115000"/>
              </a:lnSpc>
              <a:spcBef>
                <a:spcPts val="0"/>
              </a:spcBef>
              <a:spcAft>
                <a:spcPts val="0"/>
              </a:spcAft>
              <a:buNone/>
            </a:pPr>
            <a:r>
              <a:t/>
            </a:r>
            <a:endParaRPr sz="1000"/>
          </a:p>
          <a:p>
            <a:pPr indent="-292100" lvl="0" marL="457200" rtl="0" algn="l">
              <a:lnSpc>
                <a:spcPct val="115000"/>
              </a:lnSpc>
              <a:spcBef>
                <a:spcPts val="0"/>
              </a:spcBef>
              <a:spcAft>
                <a:spcPts val="0"/>
              </a:spcAft>
              <a:buSzPts val="1000"/>
              <a:buChar char="●"/>
            </a:pPr>
            <a:r>
              <a:rPr lang="it" sz="1000"/>
              <a:t>Nelle immagini di addestramento il piatto/cibo non è sempre in primo piano oppure non è presente in buona parte dell’immagine come nel validation set, molte classi di cibo verranno imparate con caratteristiche diverse a quelle nel validation set; </a:t>
            </a:r>
            <a:endParaRPr sz="1000"/>
          </a:p>
          <a:p>
            <a:pPr indent="0" lvl="0" marL="457200" rtl="0" algn="l">
              <a:lnSpc>
                <a:spcPct val="115000"/>
              </a:lnSpc>
              <a:spcBef>
                <a:spcPts val="0"/>
              </a:spcBef>
              <a:spcAft>
                <a:spcPts val="0"/>
              </a:spcAft>
              <a:buNone/>
            </a:pPr>
            <a:r>
              <a:rPr b="1" lang="it" sz="1000"/>
              <a:t>(</a:t>
            </a:r>
            <a:r>
              <a:rPr b="1" lang="it" sz="1000"/>
              <a:t>Background clutter</a:t>
            </a:r>
            <a:r>
              <a:rPr lang="it" sz="1000"/>
              <a:t>, Il rumore dello sfondo rende difficile cercare il cibo nell’immagine)</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it" sz="1000"/>
              <a:t>Nonostante ciò i risultati ottenuti dalla nostra rete migliore possono considerarsi buoni.</a:t>
            </a:r>
            <a:endParaRPr sz="1300">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8</a:t>
            </a:r>
            <a:r>
              <a:rPr b="1" lang="it" sz="1600">
                <a:latin typeface="Lato"/>
                <a:ea typeface="Lato"/>
                <a:cs typeface="Lato"/>
                <a:sym typeface="Lato"/>
              </a:rPr>
              <a:t> - Similarity Retrieval: valutazione oggettiva con metrica P(n)</a:t>
            </a:r>
            <a:endParaRPr b="1" sz="1600">
              <a:latin typeface="Lato"/>
              <a:ea typeface="Lato"/>
              <a:cs typeface="Lato"/>
              <a:sym typeface="Lato"/>
            </a:endParaRPr>
          </a:p>
        </p:txBody>
      </p:sp>
      <p:sp>
        <p:nvSpPr>
          <p:cNvPr id="574" name="Google Shape;574;p69"/>
          <p:cNvSpPr txBox="1"/>
          <p:nvPr/>
        </p:nvSpPr>
        <p:spPr>
          <a:xfrm>
            <a:off x="314425" y="1227800"/>
            <a:ext cx="8319900" cy="6465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Il task di similarity retrieval è stato affrontato sotto due profili:</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si è misurata la qualità della similarity retrieval attraverso una metrica oggettiva;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si è valutata la qualità della similarity retrieval attraverso un’osservazione visuale soggettiva.</a:t>
            </a:r>
            <a:endParaRPr sz="1000">
              <a:latin typeface="Lato"/>
              <a:ea typeface="Lato"/>
              <a:cs typeface="Lato"/>
              <a:sym typeface="Lato"/>
            </a:endParaRPr>
          </a:p>
        </p:txBody>
      </p:sp>
      <p:sp>
        <p:nvSpPr>
          <p:cNvPr id="575" name="Google Shape;575;p69"/>
          <p:cNvSpPr txBox="1"/>
          <p:nvPr/>
        </p:nvSpPr>
        <p:spPr>
          <a:xfrm>
            <a:off x="334675" y="1788200"/>
            <a:ext cx="8279400" cy="2201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La </a:t>
            </a:r>
            <a:r>
              <a:rPr lang="it" sz="1000" u="sng">
                <a:latin typeface="Lato"/>
                <a:ea typeface="Lato"/>
                <a:cs typeface="Lato"/>
                <a:sym typeface="Lato"/>
              </a:rPr>
              <a:t>valutazione oggettiva</a:t>
            </a:r>
            <a:r>
              <a:rPr lang="it" sz="1000">
                <a:latin typeface="Lato"/>
                <a:ea typeface="Lato"/>
                <a:cs typeface="Lato"/>
                <a:sym typeface="Lato"/>
              </a:rPr>
              <a:t> è stata effettuata come segue:</a:t>
            </a:r>
            <a:endParaRPr sz="1000">
              <a:latin typeface="Lato"/>
              <a:ea typeface="Lato"/>
              <a:cs typeface="Lato"/>
              <a:sym typeface="Lato"/>
            </a:endParaRPr>
          </a:p>
          <a:p>
            <a:pPr indent="-298450" lvl="1" marL="914400" rtl="0" algn="just">
              <a:spcBef>
                <a:spcPts val="0"/>
              </a:spcBef>
              <a:spcAft>
                <a:spcPts val="0"/>
              </a:spcAft>
              <a:buSzPts val="1100"/>
              <a:buFont typeface="Lato"/>
              <a:buChar char="○"/>
            </a:pPr>
            <a:r>
              <a:rPr lang="it" sz="1000">
                <a:latin typeface="Lato"/>
                <a:ea typeface="Lato"/>
                <a:cs typeface="Lato"/>
                <a:sym typeface="Lato"/>
              </a:rPr>
              <a:t>Per la valutazione oggettiva è stata utilizzata la metrica P(n). Questa metrica è definita come: P(n) = Q</a:t>
            </a:r>
            <a:r>
              <a:rPr lang="it" sz="600">
                <a:latin typeface="Lato"/>
                <a:ea typeface="Lato"/>
                <a:cs typeface="Lato"/>
                <a:sym typeface="Lato"/>
              </a:rPr>
              <a:t>n</a:t>
            </a:r>
            <a:r>
              <a:rPr lang="it" sz="1000">
                <a:latin typeface="Lato"/>
                <a:ea typeface="Lato"/>
                <a:cs typeface="Lato"/>
                <a:sym typeface="Lato"/>
              </a:rPr>
              <a:t> / Q</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dove  Q è il numero di immagini di query e Q</a:t>
            </a:r>
            <a:r>
              <a:rPr lang="it" sz="600">
                <a:latin typeface="Lato"/>
                <a:ea typeface="Lato"/>
                <a:cs typeface="Lato"/>
                <a:sym typeface="Lato"/>
              </a:rPr>
              <a:t>n</a:t>
            </a:r>
            <a:r>
              <a:rPr lang="it" sz="1000">
                <a:latin typeface="Lato"/>
                <a:ea typeface="Lato"/>
                <a:cs typeface="Lato"/>
                <a:sym typeface="Lato"/>
              </a:rPr>
              <a:t> è il numero di query corrette tra le prime n immagini recuperate. In questo caso si è scelto n pari a 3. Questa metrica è utilizzata spesso per il task di similarity retrieval[1,2].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In questo caso </a:t>
            </a:r>
            <a:r>
              <a:rPr lang="it" sz="1000">
                <a:latin typeface="Lato"/>
                <a:ea typeface="Lato"/>
                <a:cs typeface="Lato"/>
                <a:sym typeface="Lato"/>
              </a:rPr>
              <a:t>sono state utilizzate le immagini del validation set come immagini di query e le immagini del train set (originale e depurato delle immagini irrilevanti) come dataset per valutare la qualità della similarity retrieval. In particolare:</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per tutte le immagini del test set e del train set sono state estratte le rispettive feature attraverso la rete ResNet101;</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l’estrazione è avvenuta rimuovendo l’ultimo layer (di classificazione) della rete e utilizzando la rete “tagliata” per effettuare le predizioni sul test set e sul train set. L’output di questa operazione sono le feature delle immagini;</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le prime 3 immagini associate alla query sono state selezionate utilizzando un K-NN con K = 5. Come distanza è stata utilizzata la distanza Euclidea;</a:t>
            </a:r>
            <a:endParaRPr sz="1000">
              <a:latin typeface="Lato"/>
              <a:ea typeface="Lato"/>
              <a:cs typeface="Lato"/>
              <a:sym typeface="Lato"/>
            </a:endParaRPr>
          </a:p>
          <a:p>
            <a:pPr indent="-292100" lvl="2" marL="1371600" rtl="0" algn="just">
              <a:spcBef>
                <a:spcPts val="0"/>
              </a:spcBef>
              <a:spcAft>
                <a:spcPts val="0"/>
              </a:spcAft>
              <a:buSzPts val="1000"/>
              <a:buFont typeface="Lato"/>
              <a:buChar char="■"/>
            </a:pPr>
            <a:r>
              <a:rPr lang="it" sz="1000">
                <a:latin typeface="Lato"/>
                <a:ea typeface="Lato"/>
                <a:cs typeface="Lato"/>
                <a:sym typeface="Lato"/>
              </a:rPr>
              <a:t>vengono restituite le 3 immagini del train set che presentano le feature più vicine a quelle dell’immagine di query. La query ha una risposta corretta se le immagini restituite del train set appartengono alla stessa classe dell’immagine di query.</a:t>
            </a:r>
            <a:endParaRPr sz="1200">
              <a:latin typeface="Lato"/>
              <a:ea typeface="Lato"/>
              <a:cs typeface="Lato"/>
              <a:sym typeface="Lato"/>
            </a:endParaRPr>
          </a:p>
        </p:txBody>
      </p:sp>
      <p:sp>
        <p:nvSpPr>
          <p:cNvPr id="576" name="Google Shape;576;p69"/>
          <p:cNvSpPr txBox="1"/>
          <p:nvPr/>
        </p:nvSpPr>
        <p:spPr>
          <a:xfrm>
            <a:off x="314425" y="4627650"/>
            <a:ext cx="8618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Ciocca G., Napoletano P., Schettini R., </a:t>
            </a:r>
            <a:r>
              <a:rPr i="1" lang="it" sz="800">
                <a:latin typeface="Lato"/>
                <a:ea typeface="Lato"/>
                <a:cs typeface="Lato"/>
                <a:sym typeface="Lato"/>
              </a:rPr>
              <a:t>Learning CNN-based Features for Retrieval of Food Images</a:t>
            </a:r>
            <a:r>
              <a:rPr lang="it" sz="800">
                <a:latin typeface="Lato"/>
                <a:ea typeface="Lato"/>
                <a:cs typeface="Lato"/>
                <a:sym typeface="Lato"/>
              </a:rPr>
              <a:t>, in </a:t>
            </a:r>
            <a:r>
              <a:rPr i="1" lang="it" sz="800">
                <a:latin typeface="Lato"/>
                <a:ea typeface="Lato"/>
                <a:cs typeface="Lato"/>
                <a:sym typeface="Lato"/>
              </a:rPr>
              <a:t>New Trends in Image Analysis and Processing – ICIAP 2017, 2017</a:t>
            </a:r>
            <a:r>
              <a:rPr i="1" lang="it" sz="800">
                <a:latin typeface="Lato"/>
                <a:ea typeface="Lato"/>
                <a:cs typeface="Lato"/>
                <a:sym typeface="Lato"/>
              </a:rPr>
              <a:t>.</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[2] Farinella G.M. et al., </a:t>
            </a:r>
            <a:r>
              <a:rPr i="1" lang="it" sz="800">
                <a:latin typeface="Lato"/>
                <a:ea typeface="Lato"/>
                <a:cs typeface="Lato"/>
                <a:sym typeface="Lato"/>
              </a:rPr>
              <a:t>Retrieval and Classification of Food Images</a:t>
            </a:r>
            <a:r>
              <a:rPr lang="it" sz="800">
                <a:latin typeface="Lato"/>
                <a:ea typeface="Lato"/>
                <a:cs typeface="Lato"/>
                <a:sym typeface="Lato"/>
              </a:rPr>
              <a:t>, in </a:t>
            </a:r>
            <a:r>
              <a:rPr i="1" lang="it" sz="800">
                <a:latin typeface="Lato"/>
                <a:ea typeface="Lato"/>
                <a:cs typeface="Lato"/>
                <a:sym typeface="Lato"/>
              </a:rPr>
              <a:t>Computers in Biology and Medicine</a:t>
            </a:r>
            <a:r>
              <a:rPr lang="it" sz="800">
                <a:latin typeface="Lato"/>
                <a:ea typeface="Lato"/>
                <a:cs typeface="Lato"/>
                <a:sym typeface="Lato"/>
              </a:rPr>
              <a:t>, 2016.</a:t>
            </a:r>
            <a:endParaRPr sz="800">
              <a:latin typeface="Lato"/>
              <a:ea typeface="Lato"/>
              <a:cs typeface="Lato"/>
              <a:sym typeface="Lato"/>
            </a:endParaRPr>
          </a:p>
        </p:txBody>
      </p:sp>
      <p:sp>
        <p:nvSpPr>
          <p:cNvPr id="577" name="Google Shape;577;p69"/>
          <p:cNvSpPr txBox="1"/>
          <p:nvPr/>
        </p:nvSpPr>
        <p:spPr>
          <a:xfrm>
            <a:off x="334675" y="3847125"/>
            <a:ext cx="8319900" cy="9543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u="sng">
                <a:latin typeface="Lato"/>
                <a:ea typeface="Lato"/>
                <a:cs typeface="Lato"/>
                <a:sym typeface="Lato"/>
              </a:rPr>
              <a:t>Risultati ottenuti con ResNet101</a:t>
            </a:r>
            <a:r>
              <a:rPr lang="it" sz="1000">
                <a:latin typeface="Lato"/>
                <a:ea typeface="Lato"/>
                <a:cs typeface="Lato"/>
                <a:sym typeface="Lato"/>
              </a:rPr>
              <a:t>:</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P(n) = </a:t>
            </a:r>
            <a:r>
              <a:rPr b="1" lang="it" sz="1000">
                <a:latin typeface="Lato"/>
                <a:ea typeface="Lato"/>
                <a:cs typeface="Lato"/>
                <a:sym typeface="Lato"/>
              </a:rPr>
              <a:t>1.4651</a:t>
            </a:r>
            <a:r>
              <a:rPr lang="it" sz="1000">
                <a:latin typeface="Lato"/>
                <a:ea typeface="Lato"/>
                <a:cs typeface="Lato"/>
                <a:sym typeface="Lato"/>
              </a:rPr>
              <a:t> per il test set pulito</a:t>
            </a:r>
            <a:r>
              <a:rPr lang="it" sz="1000">
                <a:latin typeface="Lato"/>
                <a:ea typeface="Lato"/>
                <a:cs typeface="Lato"/>
                <a:sym typeface="Lato"/>
              </a:rPr>
              <a:t>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P(n) = </a:t>
            </a:r>
            <a:r>
              <a:rPr b="1" lang="it" sz="1000">
                <a:latin typeface="Lato"/>
                <a:ea typeface="Lato"/>
                <a:cs typeface="Lato"/>
                <a:sym typeface="Lato"/>
              </a:rPr>
              <a:t>0.9341</a:t>
            </a:r>
            <a:r>
              <a:rPr lang="it" sz="1000">
                <a:latin typeface="Lato"/>
                <a:ea typeface="Lato"/>
                <a:cs typeface="Lato"/>
                <a:sym typeface="Lato"/>
              </a:rPr>
              <a:t> per il test set degradato</a:t>
            </a:r>
            <a:endParaRPr sz="1000">
              <a:latin typeface="Lato"/>
              <a:ea typeface="Lato"/>
              <a:cs typeface="Lato"/>
              <a:sym typeface="Lato"/>
            </a:endParaRPr>
          </a:p>
          <a:p>
            <a:pPr indent="0" lvl="0" marL="457200" rtl="0" algn="just">
              <a:spcBef>
                <a:spcPts val="0"/>
              </a:spcBef>
              <a:spcAft>
                <a:spcPts val="0"/>
              </a:spcAft>
              <a:buNone/>
            </a:pPr>
            <a:r>
              <a:rPr lang="it" sz="1000">
                <a:latin typeface="Lato"/>
                <a:ea typeface="Lato"/>
                <a:cs typeface="Lato"/>
                <a:sym typeface="Lato"/>
              </a:rPr>
              <a:t>Avendo utilizzato n = 3, il valore massimo raggiungibile di P(n) è 3. In questo caso la similarity retrieval risulta corretta (i) per circa la metà dei risultati restituiti utilizzando il test set pulito e (ii) per circa un terzo dei risultati restituiti utilizzando il test set degradato.</a:t>
            </a:r>
            <a:endParaRPr sz="1000">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8 - Similarity Retrieval: valutazione soggettiva</a:t>
            </a:r>
            <a:endParaRPr b="1" sz="1600">
              <a:latin typeface="Lato"/>
              <a:ea typeface="Lato"/>
              <a:cs typeface="Lato"/>
              <a:sym typeface="Lato"/>
            </a:endParaRPr>
          </a:p>
        </p:txBody>
      </p:sp>
      <p:sp>
        <p:nvSpPr>
          <p:cNvPr id="583" name="Google Shape;583;p70"/>
          <p:cNvSpPr txBox="1"/>
          <p:nvPr/>
        </p:nvSpPr>
        <p:spPr>
          <a:xfrm>
            <a:off x="314425" y="1227800"/>
            <a:ext cx="8319900" cy="17085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Lato"/>
              <a:buChar char="●"/>
            </a:pPr>
            <a:r>
              <a:rPr lang="it" sz="1100">
                <a:latin typeface="Lato"/>
                <a:ea typeface="Lato"/>
                <a:cs typeface="Lato"/>
                <a:sym typeface="Lato"/>
              </a:rPr>
              <a:t>La </a:t>
            </a:r>
            <a:r>
              <a:rPr lang="it" sz="1100" u="sng">
                <a:latin typeface="Lato"/>
                <a:ea typeface="Lato"/>
                <a:cs typeface="Lato"/>
                <a:sym typeface="Lato"/>
              </a:rPr>
              <a:t>valutazione soggettiva</a:t>
            </a:r>
            <a:r>
              <a:rPr lang="it" sz="1100">
                <a:latin typeface="Lato"/>
                <a:ea typeface="Lato"/>
                <a:cs typeface="Lato"/>
                <a:sym typeface="Lato"/>
              </a:rPr>
              <a:t> è stata effettuata come segue: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è stata presa un’immagine di query da fonti aperte;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calcolate le feature di questa immagine come visto per la valutazione oggettiva;</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riprese le feature del test set calcolate per la valutazione oggettiva;</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si è calcolata la distanza Euclidea tra le feature dell’immagine di query e le feature delle immagini del test set;</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sono state recuperate le 3 immagini del test set le cui feature hanno distanza minima dalle feature dell’immagine di query;</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infine queste 3 immagini vengono mostrate per verificare quanto siano simili all’immagine di query da un punto di vista soggettivo.</a:t>
            </a:r>
            <a:endParaRPr sz="1100">
              <a:latin typeface="Lato"/>
              <a:ea typeface="Lato"/>
              <a:cs typeface="Lato"/>
              <a:sym typeface="Lato"/>
            </a:endParaRPr>
          </a:p>
        </p:txBody>
      </p:sp>
      <p:sp>
        <p:nvSpPr>
          <p:cNvPr id="584" name="Google Shape;584;p70"/>
          <p:cNvSpPr txBox="1"/>
          <p:nvPr/>
        </p:nvSpPr>
        <p:spPr>
          <a:xfrm>
            <a:off x="314425" y="2815225"/>
            <a:ext cx="8319900" cy="3693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Lato"/>
              <a:buChar char="●"/>
            </a:pPr>
            <a:r>
              <a:rPr lang="it" sz="1200">
                <a:latin typeface="Lato"/>
                <a:ea typeface="Lato"/>
                <a:cs typeface="Lato"/>
                <a:sym typeface="Lato"/>
              </a:rPr>
              <a:t>Si riporta un esempio</a:t>
            </a:r>
            <a:r>
              <a:rPr lang="it" sz="1200">
                <a:latin typeface="Lato"/>
                <a:ea typeface="Lato"/>
                <a:cs typeface="Lato"/>
                <a:sym typeface="Lato"/>
              </a:rPr>
              <a:t>:</a:t>
            </a:r>
            <a:endParaRPr sz="1200">
              <a:latin typeface="Lato"/>
              <a:ea typeface="Lato"/>
              <a:cs typeface="Lato"/>
              <a:sym typeface="Lato"/>
            </a:endParaRPr>
          </a:p>
        </p:txBody>
      </p:sp>
      <p:pic>
        <p:nvPicPr>
          <p:cNvPr id="585" name="Google Shape;585;p70"/>
          <p:cNvPicPr preferRelativeResize="0"/>
          <p:nvPr/>
        </p:nvPicPr>
        <p:blipFill>
          <a:blip r:embed="rId3">
            <a:alphaModFix/>
          </a:blip>
          <a:stretch>
            <a:fillRect/>
          </a:stretch>
        </p:blipFill>
        <p:spPr>
          <a:xfrm>
            <a:off x="484500" y="3148536"/>
            <a:ext cx="2168025" cy="1446750"/>
          </a:xfrm>
          <a:prstGeom prst="rect">
            <a:avLst/>
          </a:prstGeom>
          <a:noFill/>
          <a:ln>
            <a:noFill/>
          </a:ln>
        </p:spPr>
      </p:pic>
      <p:pic>
        <p:nvPicPr>
          <p:cNvPr id="586" name="Google Shape;586;p70"/>
          <p:cNvPicPr preferRelativeResize="0"/>
          <p:nvPr/>
        </p:nvPicPr>
        <p:blipFill>
          <a:blip r:embed="rId4">
            <a:alphaModFix/>
          </a:blip>
          <a:stretch>
            <a:fillRect/>
          </a:stretch>
        </p:blipFill>
        <p:spPr>
          <a:xfrm>
            <a:off x="3355525" y="3148525"/>
            <a:ext cx="1446750" cy="1446750"/>
          </a:xfrm>
          <a:prstGeom prst="rect">
            <a:avLst/>
          </a:prstGeom>
          <a:noFill/>
          <a:ln>
            <a:noFill/>
          </a:ln>
        </p:spPr>
      </p:pic>
      <p:pic>
        <p:nvPicPr>
          <p:cNvPr id="587" name="Google Shape;587;p70"/>
          <p:cNvPicPr preferRelativeResize="0"/>
          <p:nvPr/>
        </p:nvPicPr>
        <p:blipFill>
          <a:blip r:embed="rId5">
            <a:alphaModFix/>
          </a:blip>
          <a:stretch>
            <a:fillRect/>
          </a:stretch>
        </p:blipFill>
        <p:spPr>
          <a:xfrm>
            <a:off x="4994788" y="3148538"/>
            <a:ext cx="1620345" cy="1446750"/>
          </a:xfrm>
          <a:prstGeom prst="rect">
            <a:avLst/>
          </a:prstGeom>
          <a:noFill/>
          <a:ln>
            <a:noFill/>
          </a:ln>
        </p:spPr>
      </p:pic>
      <p:pic>
        <p:nvPicPr>
          <p:cNvPr id="588" name="Google Shape;588;p70"/>
          <p:cNvPicPr preferRelativeResize="0"/>
          <p:nvPr/>
        </p:nvPicPr>
        <p:blipFill>
          <a:blip r:embed="rId6">
            <a:alphaModFix/>
          </a:blip>
          <a:stretch>
            <a:fillRect/>
          </a:stretch>
        </p:blipFill>
        <p:spPr>
          <a:xfrm>
            <a:off x="6771775" y="3146825"/>
            <a:ext cx="2168025" cy="1450184"/>
          </a:xfrm>
          <a:prstGeom prst="rect">
            <a:avLst/>
          </a:prstGeom>
          <a:noFill/>
          <a:ln>
            <a:noFill/>
          </a:ln>
        </p:spPr>
      </p:pic>
      <p:sp>
        <p:nvSpPr>
          <p:cNvPr id="589" name="Google Shape;589;p70"/>
          <p:cNvSpPr txBox="1"/>
          <p:nvPr/>
        </p:nvSpPr>
        <p:spPr>
          <a:xfrm>
            <a:off x="1096888" y="4595275"/>
            <a:ext cx="178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Immagine di query: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torta al cioccolato</a:t>
            </a:r>
            <a:endParaRPr i="1" sz="800">
              <a:latin typeface="Lato"/>
              <a:ea typeface="Lato"/>
              <a:cs typeface="Lato"/>
              <a:sym typeface="Lato"/>
            </a:endParaRPr>
          </a:p>
        </p:txBody>
      </p:sp>
      <p:sp>
        <p:nvSpPr>
          <p:cNvPr id="590" name="Google Shape;590;p70"/>
          <p:cNvSpPr txBox="1"/>
          <p:nvPr/>
        </p:nvSpPr>
        <p:spPr>
          <a:xfrm>
            <a:off x="3671769" y="4595275"/>
            <a:ext cx="97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Primo risultato</a:t>
            </a:r>
            <a:r>
              <a:rPr i="1" lang="it" sz="800">
                <a:latin typeface="Lato"/>
                <a:ea typeface="Lato"/>
                <a:cs typeface="Lato"/>
                <a:sym typeface="Lato"/>
              </a:rPr>
              <a:t>: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115 torte</a:t>
            </a:r>
            <a:endParaRPr i="1" sz="800">
              <a:latin typeface="Lato"/>
              <a:ea typeface="Lato"/>
              <a:cs typeface="Lato"/>
              <a:sym typeface="Lato"/>
            </a:endParaRPr>
          </a:p>
        </p:txBody>
      </p:sp>
      <p:sp>
        <p:nvSpPr>
          <p:cNvPr id="591" name="Google Shape;591;p70"/>
          <p:cNvSpPr txBox="1"/>
          <p:nvPr/>
        </p:nvSpPr>
        <p:spPr>
          <a:xfrm>
            <a:off x="5279200" y="4595275"/>
            <a:ext cx="1336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Secondo</a:t>
            </a:r>
            <a:r>
              <a:rPr i="1" lang="it" sz="800">
                <a:latin typeface="Lato"/>
                <a:ea typeface="Lato"/>
                <a:cs typeface="Lato"/>
                <a:sym typeface="Lato"/>
              </a:rPr>
              <a:t> risultato: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68 chocolate_cake</a:t>
            </a:r>
            <a:endParaRPr i="1" sz="800">
              <a:latin typeface="Lato"/>
              <a:ea typeface="Lato"/>
              <a:cs typeface="Lato"/>
              <a:sym typeface="Lato"/>
            </a:endParaRPr>
          </a:p>
        </p:txBody>
      </p:sp>
      <p:sp>
        <p:nvSpPr>
          <p:cNvPr id="592" name="Google Shape;592;p70"/>
          <p:cNvSpPr txBox="1"/>
          <p:nvPr/>
        </p:nvSpPr>
        <p:spPr>
          <a:xfrm>
            <a:off x="7306150" y="4595275"/>
            <a:ext cx="1620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800">
                <a:latin typeface="Lato"/>
                <a:ea typeface="Lato"/>
                <a:cs typeface="Lato"/>
                <a:sym typeface="Lato"/>
              </a:rPr>
              <a:t>Terzo</a:t>
            </a:r>
            <a:r>
              <a:rPr i="1" lang="it" sz="800">
                <a:latin typeface="Lato"/>
                <a:ea typeface="Lato"/>
                <a:cs typeface="Lato"/>
                <a:sym typeface="Lato"/>
              </a:rPr>
              <a:t> risultato: </a:t>
            </a:r>
            <a:endParaRPr i="1" sz="800">
              <a:latin typeface="Lato"/>
              <a:ea typeface="Lato"/>
              <a:cs typeface="Lato"/>
              <a:sym typeface="Lato"/>
            </a:endParaRPr>
          </a:p>
          <a:p>
            <a:pPr indent="0" lvl="0" marL="0" rtl="0" algn="l">
              <a:spcBef>
                <a:spcPts val="0"/>
              </a:spcBef>
              <a:spcAft>
                <a:spcPts val="0"/>
              </a:spcAft>
              <a:buNone/>
            </a:pPr>
            <a:r>
              <a:rPr i="1" lang="it" sz="800">
                <a:latin typeface="Lato"/>
                <a:ea typeface="Lato"/>
                <a:cs typeface="Lato"/>
                <a:sym typeface="Lato"/>
              </a:rPr>
              <a:t>classe 225 boston_cream_pie</a:t>
            </a:r>
            <a:endParaRPr i="1" sz="8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9</a:t>
            </a:r>
            <a:r>
              <a:rPr b="1" lang="it" sz="1600">
                <a:latin typeface="Lato"/>
                <a:ea typeface="Lato"/>
                <a:cs typeface="Lato"/>
                <a:sym typeface="Lato"/>
              </a:rPr>
              <a:t> - Conclusioni</a:t>
            </a:r>
            <a:endParaRPr b="1" sz="1600">
              <a:latin typeface="Lato"/>
              <a:ea typeface="Lato"/>
              <a:cs typeface="Lato"/>
              <a:sym typeface="Lato"/>
            </a:endParaRPr>
          </a:p>
        </p:txBody>
      </p:sp>
      <p:sp>
        <p:nvSpPr>
          <p:cNvPr id="598" name="Google Shape;598;p71"/>
          <p:cNvSpPr txBox="1"/>
          <p:nvPr/>
        </p:nvSpPr>
        <p:spPr>
          <a:xfrm>
            <a:off x="314425" y="1227800"/>
            <a:ext cx="8319900" cy="35709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Lato"/>
              <a:buChar char="●"/>
            </a:pPr>
            <a:r>
              <a:rPr lang="it" sz="1100">
                <a:latin typeface="Lato"/>
                <a:ea typeface="Lato"/>
                <a:cs typeface="Lato"/>
                <a:sym typeface="Lato"/>
              </a:rPr>
              <a:t>Il presente lavoro ha avuto per oggetto la classificazione e la similarity retrieval su un dataset di cibi. In particolare si sono volute ottenere le performance migliori su un validation set degradato.</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Per ottenere le performance migliori si è proceduto ad attività di pulizia e bilanciamento del dataset. Inoltre si è proceduto a un’attività di data augmentation consistente nella replicazione dei difetti del validation set degradato sul train set.</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Queste attività hanno permesso di migliorare le performance di classificazione sul validation set degradato in modo significativo. In particolare la top-3 accuracy è stata migliorata di almeno il 25% (con ResNet101) e fino al 40% (con MobileNetV2). In generale la top-3 accuracy si è attestata a circa il 75% sul validation set pulito e a circa il 60% su validation set degradato.</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Infine si è proceduto alla valutazione della similarity retrieval. La similarity retrieval ha portato a individuare le 3 immagini del train set più simili all’immagine di query del validation set. Una valutazione oggettiva di questo task ha portato a verificare che:</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le immagini del validation set pulito hanno ottenuto in media circa una risposta corretta su 2;</a:t>
            </a:r>
            <a:endParaRPr sz="1100">
              <a:latin typeface="Lato"/>
              <a:ea typeface="Lato"/>
              <a:cs typeface="Lato"/>
              <a:sym typeface="Lato"/>
            </a:endParaRPr>
          </a:p>
          <a:p>
            <a:pPr indent="-298450" lvl="1" marL="914400" rtl="0" algn="just">
              <a:spcBef>
                <a:spcPts val="0"/>
              </a:spcBef>
              <a:spcAft>
                <a:spcPts val="0"/>
              </a:spcAft>
              <a:buSzPts val="1100"/>
              <a:buFont typeface="Lato"/>
              <a:buChar char="○"/>
            </a:pPr>
            <a:r>
              <a:rPr lang="it" sz="1100">
                <a:latin typeface="Lato"/>
                <a:ea typeface="Lato"/>
                <a:cs typeface="Lato"/>
                <a:sym typeface="Lato"/>
              </a:rPr>
              <a:t>le immagini del validation set degradato hanno ottenuto in media circa una risposta corretta su 3.</a:t>
            </a:r>
            <a:endParaRPr sz="1100">
              <a:latin typeface="Lato"/>
              <a:ea typeface="Lato"/>
              <a:cs typeface="Lato"/>
              <a:sym typeface="Lato"/>
            </a:endParaRPr>
          </a:p>
          <a:p>
            <a:pPr indent="0" lvl="0" marL="9144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it" sz="1100">
                <a:latin typeface="Lato"/>
                <a:ea typeface="Lato"/>
                <a:cs typeface="Lato"/>
                <a:sym typeface="Lato"/>
              </a:rPr>
              <a:t>In questo quadro le buone performance conseguite sul validation set degradato consentono di trarre le seguenti conclusioni: (i) da un lato le attività di pre-processing si sono rivelate utili per la classificazione e la similarity retrieval; (ii) dall’altro lato risulta confermata la tesi avanzata in letteratura secondo cui “the accuracy is inversely proportionate to the number of classes while being directly proportionate to the sample size per class of the dataset”[1].</a:t>
            </a:r>
            <a:endParaRPr sz="1100">
              <a:latin typeface="Lato"/>
              <a:ea typeface="Lato"/>
              <a:cs typeface="Lato"/>
              <a:sym typeface="Lato"/>
            </a:endParaRPr>
          </a:p>
        </p:txBody>
      </p:sp>
      <p:sp>
        <p:nvSpPr>
          <p:cNvPr id="599" name="Google Shape;599;p71"/>
          <p:cNvSpPr txBox="1"/>
          <p:nvPr/>
        </p:nvSpPr>
        <p:spPr>
          <a:xfrm>
            <a:off x="314425" y="462765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Zanisham Z., Lee C.P., Lim K.M., </a:t>
            </a:r>
            <a:r>
              <a:rPr i="1" lang="it" sz="800">
                <a:latin typeface="Lato"/>
                <a:ea typeface="Lato"/>
                <a:cs typeface="Lato"/>
                <a:sym typeface="Lato"/>
              </a:rPr>
              <a:t>Food Recognition with ResNet-50</a:t>
            </a:r>
            <a:r>
              <a:rPr lang="it" sz="800">
                <a:latin typeface="Lato"/>
                <a:ea typeface="Lato"/>
                <a:cs typeface="Lato"/>
                <a:sym typeface="Lato"/>
              </a:rPr>
              <a:t>, in </a:t>
            </a:r>
            <a:r>
              <a:rPr i="1" lang="it" sz="800">
                <a:latin typeface="Lato"/>
                <a:ea typeface="Lato"/>
                <a:cs typeface="Lato"/>
                <a:sym typeface="Lato"/>
              </a:rPr>
              <a:t>2020 IEEE 2nd International Conference on Artificial Intelligence in Engineering and Technology (IICAIET)</a:t>
            </a:r>
            <a:r>
              <a:rPr lang="it" sz="800">
                <a:latin typeface="Lato"/>
                <a:ea typeface="Lato"/>
                <a:cs typeface="Lato"/>
                <a:sym typeface="Lato"/>
              </a:rPr>
              <a:t>, 2020</a:t>
            </a:r>
            <a:endParaRPr sz="8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nvSpPr>
        <p:spPr>
          <a:xfrm>
            <a:off x="821475" y="1383925"/>
            <a:ext cx="76377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7000">
                <a:latin typeface="Lato"/>
                <a:ea typeface="Lato"/>
                <a:cs typeface="Lato"/>
                <a:sym typeface="Lato"/>
              </a:rPr>
              <a:t>GRAZIE PER </a:t>
            </a:r>
            <a:endParaRPr sz="7000">
              <a:latin typeface="Lato"/>
              <a:ea typeface="Lato"/>
              <a:cs typeface="Lato"/>
              <a:sym typeface="Lato"/>
            </a:endParaRPr>
          </a:p>
          <a:p>
            <a:pPr indent="0" lvl="0" marL="0" rtl="0" algn="ctr">
              <a:spcBef>
                <a:spcPts val="0"/>
              </a:spcBef>
              <a:spcAft>
                <a:spcPts val="0"/>
              </a:spcAft>
              <a:buNone/>
            </a:pPr>
            <a:r>
              <a:rPr lang="it" sz="7000">
                <a:latin typeface="Lato"/>
                <a:ea typeface="Lato"/>
                <a:cs typeface="Lato"/>
                <a:sym typeface="Lato"/>
              </a:rPr>
              <a:t>L’ATTENZIONE</a:t>
            </a:r>
            <a:endParaRPr sz="7000">
              <a:latin typeface="Lato"/>
              <a:ea typeface="Lato"/>
              <a:cs typeface="Lato"/>
              <a:sym typeface="Lato"/>
            </a:endParaRPr>
          </a:p>
        </p:txBody>
      </p:sp>
      <p:sp>
        <p:nvSpPr>
          <p:cNvPr id="605" name="Google Shape;605;p72"/>
          <p:cNvSpPr txBox="1"/>
          <p:nvPr/>
        </p:nvSpPr>
        <p:spPr>
          <a:xfrm>
            <a:off x="3267750" y="3921300"/>
            <a:ext cx="164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3"/>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Extra slide</a:t>
            </a:r>
            <a:r>
              <a:rPr b="1" lang="it" sz="1600">
                <a:latin typeface="Lato"/>
                <a:ea typeface="Lato"/>
                <a:cs typeface="Lato"/>
                <a:sym typeface="Lato"/>
              </a:rPr>
              <a:t>: Noise Level Estimation</a:t>
            </a:r>
            <a:endParaRPr b="1" sz="1600">
              <a:latin typeface="Lato"/>
              <a:ea typeface="Lato"/>
              <a:cs typeface="Lato"/>
              <a:sym typeface="Lato"/>
            </a:endParaRPr>
          </a:p>
        </p:txBody>
      </p:sp>
      <p:sp>
        <p:nvSpPr>
          <p:cNvPr id="611" name="Google Shape;611;p73"/>
          <p:cNvSpPr txBox="1"/>
          <p:nvPr/>
        </p:nvSpPr>
        <p:spPr>
          <a:xfrm>
            <a:off x="314425" y="1227800"/>
            <a:ext cx="8279400" cy="20472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Algoritmo per il Noise Level Estimation[1]</a:t>
            </a:r>
            <a:r>
              <a:rPr lang="it" sz="1000">
                <a:latin typeface="Lato"/>
                <a:ea typeface="Lato"/>
                <a:cs typeface="Lato"/>
                <a:sym typeface="Lato"/>
              </a:rPr>
              <a:t>:</a:t>
            </a:r>
            <a:endParaRPr sz="1000">
              <a:latin typeface="Lato"/>
              <a:ea typeface="Lato"/>
              <a:cs typeface="Lato"/>
              <a:sym typeface="Lato"/>
            </a:endParaRPr>
          </a:p>
          <a:p>
            <a:pPr indent="-298450" lvl="1" marL="914400" rtl="0" algn="just">
              <a:spcBef>
                <a:spcPts val="0"/>
              </a:spcBef>
              <a:spcAft>
                <a:spcPts val="0"/>
              </a:spcAft>
              <a:buSzPts val="1100"/>
              <a:buFont typeface="Lato"/>
              <a:buChar char="○"/>
            </a:pPr>
            <a:r>
              <a:rPr lang="it" sz="1000">
                <a:latin typeface="Lato"/>
                <a:ea typeface="Lato"/>
                <a:cs typeface="Lato"/>
                <a:sym typeface="Lato"/>
              </a:rPr>
              <a:t>L’immagine viene decomposta in patch parzialmente sovrapposte.</a:t>
            </a:r>
            <a:r>
              <a:rPr lang="it" sz="1000">
                <a:latin typeface="Lato"/>
                <a:ea typeface="Lato"/>
                <a:cs typeface="Lato"/>
                <a:sym typeface="Lato"/>
              </a:rPr>
              <a:t> Ogni patch viene definita in forma vettoriale con un vettore di rumore gaussiano. Si vuole calcolare la deviazione standard data dal rumore gaussiano.</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Per calcolare la deviazione standard si calcola la direzione della varianza minima attraverso la PCA.</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Infatti la direzione della varianza minima è l’autovettore associato all’autovalore minimo della matrice di covarianza:</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t/>
            </a:r>
            <a:endParaRPr sz="1000">
              <a:latin typeface="Lato"/>
              <a:ea typeface="Lato"/>
              <a:cs typeface="Lato"/>
              <a:sym typeface="Lato"/>
            </a:endParaRPr>
          </a:p>
          <a:p>
            <a:pPr indent="0" lvl="0" marL="914400" rtl="0" algn="just">
              <a:spcBef>
                <a:spcPts val="0"/>
              </a:spcBef>
              <a:spcAft>
                <a:spcPts val="0"/>
              </a:spcAft>
              <a:buNone/>
            </a:pPr>
            <a:r>
              <a:rPr lang="it" sz="1000">
                <a:latin typeface="Lato"/>
                <a:ea typeface="Lato"/>
                <a:cs typeface="Lato"/>
                <a:sym typeface="Lato"/>
              </a:rPr>
              <a:t>dove N è il numero di dati e μ è la media del dataset {y</a:t>
            </a:r>
            <a:r>
              <a:rPr lang="it" sz="600">
                <a:latin typeface="Lato"/>
                <a:ea typeface="Lato"/>
                <a:cs typeface="Lato"/>
                <a:sym typeface="Lato"/>
              </a:rPr>
              <a:t>i</a:t>
            </a:r>
            <a:r>
              <a:rPr lang="it" sz="1000">
                <a:latin typeface="Lato"/>
                <a:ea typeface="Lato"/>
                <a:cs typeface="Lato"/>
                <a:sym typeface="Lato"/>
              </a:rPr>
              <a:t>}. </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La varianza dei dati proiettati sulla direzione della varianza minima è uguale all’autovalore minimo della matrice di covarianza.</a:t>
            </a:r>
            <a:endParaRPr sz="1000">
              <a:latin typeface="Lato"/>
              <a:ea typeface="Lato"/>
              <a:cs typeface="Lato"/>
              <a:sym typeface="Lato"/>
            </a:endParaRPr>
          </a:p>
        </p:txBody>
      </p:sp>
      <p:sp>
        <p:nvSpPr>
          <p:cNvPr id="612" name="Google Shape;612;p73"/>
          <p:cNvSpPr txBox="1"/>
          <p:nvPr/>
        </p:nvSpPr>
        <p:spPr>
          <a:xfrm>
            <a:off x="314425" y="4712400"/>
            <a:ext cx="861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a:p>
            <a:pPr indent="0" lvl="0" marL="0" rtl="0" algn="l">
              <a:spcBef>
                <a:spcPts val="0"/>
              </a:spcBef>
              <a:spcAft>
                <a:spcPts val="0"/>
              </a:spcAft>
              <a:buNone/>
            </a:pPr>
            <a:r>
              <a:rPr lang="it" sz="800">
                <a:latin typeface="Lato"/>
                <a:ea typeface="Lato"/>
                <a:cs typeface="Lato"/>
                <a:sym typeface="Lato"/>
              </a:rPr>
              <a:t>[1] </a:t>
            </a:r>
            <a:r>
              <a:rPr lang="it" sz="800">
                <a:latin typeface="Lato"/>
                <a:ea typeface="Lato"/>
                <a:cs typeface="Lato"/>
                <a:sym typeface="Lato"/>
              </a:rPr>
              <a:t>Liu X., Tanaka M., Okutomi M., </a:t>
            </a:r>
            <a:r>
              <a:rPr i="1" lang="it" sz="800">
                <a:latin typeface="Lato"/>
                <a:ea typeface="Lato"/>
                <a:cs typeface="Lato"/>
                <a:sym typeface="Lato"/>
              </a:rPr>
              <a:t>Noise level estimation using weak textured patches of a single noisy image</a:t>
            </a:r>
            <a:r>
              <a:rPr lang="it" sz="800">
                <a:latin typeface="Lato"/>
                <a:ea typeface="Lato"/>
                <a:cs typeface="Lato"/>
                <a:sym typeface="Lato"/>
              </a:rPr>
              <a:t>, in </a:t>
            </a:r>
            <a:r>
              <a:rPr i="1" lang="it" sz="800">
                <a:latin typeface="Lato"/>
                <a:ea typeface="Lato"/>
                <a:cs typeface="Lato"/>
                <a:sym typeface="Lato"/>
              </a:rPr>
              <a:t>2012 19th IEEE International Conference on Image Processing</a:t>
            </a:r>
            <a:r>
              <a:rPr lang="it" sz="800">
                <a:latin typeface="Lato"/>
                <a:ea typeface="Lato"/>
                <a:cs typeface="Lato"/>
                <a:sym typeface="Lato"/>
              </a:rPr>
              <a:t>, 2012. </a:t>
            </a:r>
            <a:endParaRPr sz="800">
              <a:latin typeface="Lato"/>
              <a:ea typeface="Lato"/>
              <a:cs typeface="Lato"/>
              <a:sym typeface="Lato"/>
            </a:endParaRPr>
          </a:p>
        </p:txBody>
      </p:sp>
      <p:pic>
        <p:nvPicPr>
          <p:cNvPr id="613" name="Google Shape;613;p73"/>
          <p:cNvPicPr preferRelativeResize="0"/>
          <p:nvPr/>
        </p:nvPicPr>
        <p:blipFill>
          <a:blip r:embed="rId3">
            <a:alphaModFix/>
          </a:blip>
          <a:stretch>
            <a:fillRect/>
          </a:stretch>
        </p:blipFill>
        <p:spPr>
          <a:xfrm>
            <a:off x="3356450" y="2166400"/>
            <a:ext cx="2534050" cy="588500"/>
          </a:xfrm>
          <a:prstGeom prst="rect">
            <a:avLst/>
          </a:prstGeom>
          <a:noFill/>
          <a:ln>
            <a:noFill/>
          </a:ln>
        </p:spPr>
      </p:pic>
      <p:sp>
        <p:nvSpPr>
          <p:cNvPr id="614" name="Google Shape;614;p73"/>
          <p:cNvSpPr txBox="1"/>
          <p:nvPr/>
        </p:nvSpPr>
        <p:spPr>
          <a:xfrm>
            <a:off x="483775" y="3141575"/>
            <a:ext cx="8279400" cy="14160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Se si considerano weak textured patches dell’immagine con rumore, allora l’autovalore minimo della matrice di covarianza è circa 0. Questo facilita la stima del rumore. Più precisamente: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Viene stimato un livello iniziale di rumore dalla matrice di covarianza. Questo rumore viene stimato usando tutte le patch dell’immagine rumorosa.</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Poi viene calcolata una soglia per determinare le weak textured patches.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Quindi vengono determinate le weak textured patches.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Dopodiché viene stimato nuovamente il livello di rumore.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Il processo viene iterato finché il livello di rumore rimane stabile (non cambia più).</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2 - Pulizia del Dataset: modalità di pulizia</a:t>
            </a:r>
            <a:endParaRPr b="1" sz="1600">
              <a:latin typeface="Lato"/>
              <a:ea typeface="Lato"/>
              <a:cs typeface="Lato"/>
              <a:sym typeface="Lato"/>
            </a:endParaRPr>
          </a:p>
        </p:txBody>
      </p:sp>
      <p:sp>
        <p:nvSpPr>
          <p:cNvPr id="235" name="Google Shape;235;p29"/>
          <p:cNvSpPr txBox="1"/>
          <p:nvPr/>
        </p:nvSpPr>
        <p:spPr>
          <a:xfrm>
            <a:off x="702850" y="1402275"/>
            <a:ext cx="7722000" cy="3701700"/>
          </a:xfrm>
          <a:prstGeom prst="rect">
            <a:avLst/>
          </a:prstGeom>
          <a:noFill/>
          <a:ln>
            <a:noFill/>
          </a:ln>
        </p:spPr>
        <p:txBody>
          <a:bodyPr anchorCtr="0" anchor="t" bIns="91425" lIns="91425" spcFirstLastPara="1" rIns="91425" wrap="square" tIns="91425">
            <a:spAutoFit/>
          </a:bodyPr>
          <a:lstStyle/>
          <a:p>
            <a:pPr indent="-292100" lvl="0" marL="457200" rtl="0" algn="just">
              <a:lnSpc>
                <a:spcPct val="115000"/>
              </a:lnSpc>
              <a:spcBef>
                <a:spcPts val="0"/>
              </a:spcBef>
              <a:spcAft>
                <a:spcPts val="0"/>
              </a:spcAft>
              <a:buSzPts val="1000"/>
              <a:buChar char="●"/>
            </a:pPr>
            <a:r>
              <a:rPr lang="it" sz="1000"/>
              <a:t>Si è quindi resa necessaria una prima fase di processing sul dataset, che ha previsto la pulizia del train set.</a:t>
            </a:r>
            <a:endParaRPr sz="1000"/>
          </a:p>
          <a:p>
            <a:pPr indent="0" lvl="0" marL="4572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Una prima idea è stata quella di calcolare gli outlier all’interno del dataset, così da effettuare una pulizia automatica. Questo però non era applicabile quantomeno per le seguenti ragioni:</a:t>
            </a:r>
            <a:endParaRPr sz="1000"/>
          </a:p>
          <a:p>
            <a:pPr indent="-292100" lvl="1" marL="914400" rtl="0" algn="just">
              <a:lnSpc>
                <a:spcPct val="115000"/>
              </a:lnSpc>
              <a:spcBef>
                <a:spcPts val="0"/>
              </a:spcBef>
              <a:spcAft>
                <a:spcPts val="0"/>
              </a:spcAft>
              <a:buSzPts val="1000"/>
              <a:buChar char="○"/>
            </a:pPr>
            <a:r>
              <a:rPr lang="it" sz="1000"/>
              <a:t>anzitutto alcune classi erano composte per la maggior parte da immagini da scartare, e si rischiava quindi di andare a scartare le immagini che effettivamente rappresentano i cibi della classe;</a:t>
            </a:r>
            <a:endParaRPr sz="1000"/>
          </a:p>
          <a:p>
            <a:pPr indent="-292100" lvl="1" marL="914400" rtl="0" algn="just">
              <a:lnSpc>
                <a:spcPct val="115000"/>
              </a:lnSpc>
              <a:spcBef>
                <a:spcPts val="0"/>
              </a:spcBef>
              <a:spcAft>
                <a:spcPts val="0"/>
              </a:spcAft>
              <a:buSzPts val="1000"/>
              <a:buChar char="○"/>
            </a:pPr>
            <a:r>
              <a:rPr lang="it" sz="1000"/>
              <a:t>inoltre  un approccio di questo tipo avrebbe introdotto un bias nel dataset, dal momento che già in principio si sarebbero andato a rimuovere immagini sulla base di feature calcolate analiticamente;</a:t>
            </a:r>
            <a:endParaRPr sz="1000"/>
          </a:p>
          <a:p>
            <a:pPr indent="-292100" lvl="1" marL="914400" rtl="0" algn="just">
              <a:lnSpc>
                <a:spcPct val="115000"/>
              </a:lnSpc>
              <a:spcBef>
                <a:spcPts val="0"/>
              </a:spcBef>
              <a:spcAft>
                <a:spcPts val="0"/>
              </a:spcAft>
              <a:buSzPts val="1000"/>
              <a:buChar char="○"/>
            </a:pPr>
            <a:r>
              <a:rPr lang="it" sz="1000"/>
              <a:t>infine anche nel caso in cui le immagini di una classe fossero per la maggior parte corrette, gli outlier potrebbero rappresentare una varietà intra-classe che è necessario considerare.</a:t>
            </a:r>
            <a:endParaRPr sz="1000"/>
          </a:p>
          <a:p>
            <a:pPr indent="0" lvl="0" marL="9144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La scelta finale è ricaduta quindi su una pulizia manuale del dataset, annotando tutte le immagini da scartare, per poi rimuoverle programmaticamente, e ottenere così una versione del dataset controllata e garantita. Per la pulizia del dataset sono stati adottati i seguenti criteri:</a:t>
            </a:r>
            <a:endParaRPr sz="1000"/>
          </a:p>
          <a:p>
            <a:pPr indent="-292100" lvl="0" marL="914400" rtl="0" algn="just">
              <a:lnSpc>
                <a:spcPct val="115000"/>
              </a:lnSpc>
              <a:spcBef>
                <a:spcPts val="0"/>
              </a:spcBef>
              <a:spcAft>
                <a:spcPts val="0"/>
              </a:spcAft>
              <a:buSzPts val="1000"/>
              <a:buAutoNum type="arabicPeriod"/>
            </a:pPr>
            <a:r>
              <a:rPr lang="it" sz="1000"/>
              <a:t>sono state tolte</a:t>
            </a:r>
            <a:r>
              <a:rPr lang="it" sz="1000"/>
              <a:t> le immagini che non contengono alcun cibo;</a:t>
            </a:r>
            <a:endParaRPr sz="1000"/>
          </a:p>
          <a:p>
            <a:pPr indent="-292100" lvl="0" marL="914400" rtl="0" algn="just">
              <a:lnSpc>
                <a:spcPct val="115000"/>
              </a:lnSpc>
              <a:spcBef>
                <a:spcPts val="0"/>
              </a:spcBef>
              <a:spcAft>
                <a:spcPts val="0"/>
              </a:spcAft>
              <a:buSzPts val="1000"/>
              <a:buAutoNum type="arabicPeriod"/>
            </a:pPr>
            <a:r>
              <a:rPr lang="it" sz="1000"/>
              <a:t>sono state tolte le immagini che contengono solo strumenti/posate, ma senza cibo;</a:t>
            </a:r>
            <a:endParaRPr sz="1000"/>
          </a:p>
          <a:p>
            <a:pPr indent="-292100" lvl="0" marL="914400" rtl="0" algn="just">
              <a:lnSpc>
                <a:spcPct val="115000"/>
              </a:lnSpc>
              <a:spcBef>
                <a:spcPts val="0"/>
              </a:spcBef>
              <a:spcAft>
                <a:spcPts val="0"/>
              </a:spcAft>
              <a:buSzPts val="1000"/>
              <a:buAutoNum type="arabicPeriod"/>
            </a:pPr>
            <a:r>
              <a:rPr lang="it" sz="1000"/>
              <a:t>sono state tenute le immagini dove si vede del cibo, anche se in piccola parte;</a:t>
            </a:r>
            <a:endParaRPr sz="1000"/>
          </a:p>
          <a:p>
            <a:pPr indent="-292100" lvl="0" marL="914400" rtl="0" algn="just">
              <a:lnSpc>
                <a:spcPct val="115000"/>
              </a:lnSpc>
              <a:spcBef>
                <a:spcPts val="0"/>
              </a:spcBef>
              <a:spcAft>
                <a:spcPts val="0"/>
              </a:spcAft>
              <a:buSzPts val="1000"/>
              <a:buAutoNum type="arabicPeriod"/>
            </a:pPr>
            <a:r>
              <a:rPr lang="it" sz="1000"/>
              <a:t>sono state tenute le immagini dove il cibo corretto è unito ad altre tipologie di cibo.</a:t>
            </a:r>
            <a:endParaRPr sz="1000"/>
          </a:p>
          <a:p>
            <a:pPr indent="0" lvl="0" marL="1371600" rtl="0" algn="just">
              <a:lnSpc>
                <a:spcPct val="115000"/>
              </a:lnSpc>
              <a:spcBef>
                <a:spcPts val="0"/>
              </a:spcBef>
              <a:spcAft>
                <a:spcPts val="0"/>
              </a:spcAft>
              <a:buNone/>
            </a:pPr>
            <a:r>
              <a:t/>
            </a:r>
            <a:endParaRPr sz="1000"/>
          </a:p>
          <a:p>
            <a:pPr indent="-292100" lvl="0" marL="457200" rtl="0" algn="just">
              <a:lnSpc>
                <a:spcPct val="115000"/>
              </a:lnSpc>
              <a:spcBef>
                <a:spcPts val="0"/>
              </a:spcBef>
              <a:spcAft>
                <a:spcPts val="0"/>
              </a:spcAft>
              <a:buSzPts val="1000"/>
              <a:buChar char="●"/>
            </a:pPr>
            <a:r>
              <a:rPr lang="it" sz="1000"/>
              <a:t>Sono così state rimosse dal training set 4323 immagini.</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4"/>
          <p:cNvSpPr txBox="1"/>
          <p:nvPr/>
        </p:nvSpPr>
        <p:spPr>
          <a:xfrm>
            <a:off x="314425" y="1227800"/>
            <a:ext cx="8279400" cy="1262100"/>
          </a:xfrm>
          <a:prstGeom prst="rect">
            <a:avLst/>
          </a:prstGeom>
          <a:noFill/>
          <a:ln>
            <a:noFill/>
          </a:ln>
        </p:spPr>
        <p:txBody>
          <a:bodyPr anchorCtr="0" anchor="t" bIns="91425" lIns="91425" spcFirstLastPara="1" rIns="91425" wrap="square" tIns="91425">
            <a:spAutoFit/>
          </a:bodyPr>
          <a:lstStyle/>
          <a:p>
            <a:pPr indent="-292100" lvl="0" marL="457200" rtl="0" algn="just">
              <a:spcBef>
                <a:spcPts val="0"/>
              </a:spcBef>
              <a:spcAft>
                <a:spcPts val="0"/>
              </a:spcAft>
              <a:buSzPts val="1000"/>
              <a:buFont typeface="Lato"/>
              <a:buChar char="●"/>
            </a:pPr>
            <a:r>
              <a:rPr lang="it" sz="1000">
                <a:latin typeface="Lato"/>
                <a:ea typeface="Lato"/>
                <a:cs typeface="Lato"/>
                <a:sym typeface="Lato"/>
              </a:rPr>
              <a:t>Synthetic Minority Oversampling Technique: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Tecnica statistica per bilanciare il dataset effettuando un oversampling sulle classi minoritarie, mentre le maggioritarie non vengono toccate.</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Per ciascuna classe di target, l’algoritmo effettua un sampling del </a:t>
            </a:r>
            <a:r>
              <a:rPr i="1" lang="it" sz="1000">
                <a:latin typeface="Lato"/>
                <a:ea typeface="Lato"/>
                <a:cs typeface="Lato"/>
                <a:sym typeface="Lato"/>
              </a:rPr>
              <a:t>feature space </a:t>
            </a:r>
            <a:r>
              <a:rPr lang="it" sz="1000">
                <a:latin typeface="Lato"/>
                <a:ea typeface="Lato"/>
                <a:cs typeface="Lato"/>
                <a:sym typeface="Lato"/>
              </a:rPr>
              <a:t>dell’istanza da replicare</a:t>
            </a:r>
            <a:r>
              <a:rPr i="1" lang="it" sz="1000">
                <a:latin typeface="Lato"/>
                <a:ea typeface="Lato"/>
                <a:cs typeface="Lato"/>
                <a:sym typeface="Lato"/>
              </a:rPr>
              <a:t> </a:t>
            </a:r>
            <a:r>
              <a:rPr lang="it" sz="1000">
                <a:latin typeface="Lato"/>
                <a:ea typeface="Lato"/>
                <a:cs typeface="Lato"/>
                <a:sym typeface="Lato"/>
              </a:rPr>
              <a:t> e dei suoi nearest neighbors, generando così nuovi esempi a partire dalla combinazione di queste features.</a:t>
            </a:r>
            <a:endParaRPr sz="1000">
              <a:latin typeface="Lato"/>
              <a:ea typeface="Lato"/>
              <a:cs typeface="Lato"/>
              <a:sym typeface="Lato"/>
            </a:endParaRPr>
          </a:p>
          <a:p>
            <a:pPr indent="-292100" lvl="1" marL="914400" rtl="0" algn="just">
              <a:spcBef>
                <a:spcPts val="0"/>
              </a:spcBef>
              <a:spcAft>
                <a:spcPts val="0"/>
              </a:spcAft>
              <a:buSzPts val="1000"/>
              <a:buFont typeface="Lato"/>
              <a:buChar char="○"/>
            </a:pPr>
            <a:r>
              <a:rPr lang="it" sz="1000">
                <a:latin typeface="Lato"/>
                <a:ea typeface="Lato"/>
                <a:cs typeface="Lato"/>
                <a:sym typeface="Lato"/>
              </a:rPr>
              <a:t>Sebbene sia un algoritmo allo stato dell’arte, non è molto popolare il suo utilizzo su dataset di immagini. Di seguito alcuni esempi di immagini generate, e quindi il motivo per cui si è deciso di scartarlo:</a:t>
            </a:r>
            <a:endParaRPr sz="1000">
              <a:latin typeface="Lato"/>
              <a:ea typeface="Lato"/>
              <a:cs typeface="Lato"/>
              <a:sym typeface="Lato"/>
            </a:endParaRPr>
          </a:p>
        </p:txBody>
      </p:sp>
      <p:sp>
        <p:nvSpPr>
          <p:cNvPr id="620" name="Google Shape;620;p74"/>
          <p:cNvSpPr txBox="1"/>
          <p:nvPr/>
        </p:nvSpPr>
        <p:spPr>
          <a:xfrm>
            <a:off x="314425" y="4712400"/>
            <a:ext cx="8618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Lato"/>
              <a:ea typeface="Lato"/>
              <a:cs typeface="Lato"/>
              <a:sym typeface="Lato"/>
            </a:endParaRPr>
          </a:p>
        </p:txBody>
      </p:sp>
      <p:sp>
        <p:nvSpPr>
          <p:cNvPr id="621" name="Google Shape;621;p74"/>
          <p:cNvSpPr txBox="1"/>
          <p:nvPr/>
        </p:nvSpPr>
        <p:spPr>
          <a:xfrm>
            <a:off x="483775" y="3141575"/>
            <a:ext cx="82794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00">
              <a:latin typeface="Lato"/>
              <a:ea typeface="Lato"/>
              <a:cs typeface="Lato"/>
              <a:sym typeface="Lato"/>
            </a:endParaRPr>
          </a:p>
        </p:txBody>
      </p:sp>
      <p:sp>
        <p:nvSpPr>
          <p:cNvPr id="622" name="Google Shape;622;p74"/>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Extra slide: SMOTE</a:t>
            </a:r>
            <a:endParaRPr b="1" sz="1600">
              <a:latin typeface="Lato"/>
              <a:ea typeface="Lato"/>
              <a:cs typeface="Lato"/>
              <a:sym typeface="Lato"/>
            </a:endParaRPr>
          </a:p>
        </p:txBody>
      </p:sp>
      <p:pic>
        <p:nvPicPr>
          <p:cNvPr id="623" name="Google Shape;623;p74"/>
          <p:cNvPicPr preferRelativeResize="0"/>
          <p:nvPr/>
        </p:nvPicPr>
        <p:blipFill rotWithShape="1">
          <a:blip r:embed="rId3">
            <a:alphaModFix/>
          </a:blip>
          <a:srcRect b="10690" l="0" r="0" t="0"/>
          <a:stretch/>
        </p:blipFill>
        <p:spPr>
          <a:xfrm>
            <a:off x="2054238" y="2816575"/>
            <a:ext cx="4799776" cy="22036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3</a:t>
            </a:r>
            <a:r>
              <a:rPr b="1" lang="it" sz="1600">
                <a:latin typeface="Lato"/>
                <a:ea typeface="Lato"/>
                <a:cs typeface="Lato"/>
                <a:sym typeface="Lato"/>
              </a:rPr>
              <a:t> - Analisi del Dataset pulito</a:t>
            </a:r>
            <a:endParaRPr b="1" sz="1600">
              <a:latin typeface="Lato"/>
              <a:ea typeface="Lato"/>
              <a:cs typeface="Lato"/>
              <a:sym typeface="Lato"/>
            </a:endParaRPr>
          </a:p>
        </p:txBody>
      </p:sp>
      <p:sp>
        <p:nvSpPr>
          <p:cNvPr id="241" name="Google Shape;241;p30"/>
          <p:cNvSpPr txBox="1"/>
          <p:nvPr/>
        </p:nvSpPr>
        <p:spPr>
          <a:xfrm>
            <a:off x="851650" y="1265025"/>
            <a:ext cx="80094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Similarità</a:t>
            </a:r>
            <a:r>
              <a:rPr b="1" lang="it" sz="1100"/>
              <a:t> tra classi</a:t>
            </a:r>
            <a:endParaRPr b="1" sz="1100"/>
          </a:p>
          <a:p>
            <a:pPr indent="0" lvl="0" marL="0" rtl="0" algn="l">
              <a:lnSpc>
                <a:spcPct val="115000"/>
              </a:lnSpc>
              <a:spcBef>
                <a:spcPts val="0"/>
              </a:spcBef>
              <a:spcAft>
                <a:spcPts val="0"/>
              </a:spcAft>
              <a:buNone/>
            </a:pPr>
            <a:r>
              <a:rPr lang="it" sz="1100"/>
              <a:t>Ottenuto il dataset pulito un’ulteriore analisi sulle varie classi del dataset ci ha fatto notare la presenza di una forte similarità tra diverse classi, un fenomeno che si riflette nei risultati ottenuti alla fine del nostro esperimento.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Di seguito mostriamo solo alcune paia di classi simili, difficili da distinguere anche per l’occhio umano.</a:t>
            </a:r>
            <a:endParaRPr>
              <a:latin typeface="Lato"/>
              <a:ea typeface="Lato"/>
              <a:cs typeface="Lato"/>
              <a:sym typeface="Lato"/>
            </a:endParaRPr>
          </a:p>
        </p:txBody>
      </p:sp>
      <p:pic>
        <p:nvPicPr>
          <p:cNvPr id="242" name="Google Shape;242;p30"/>
          <p:cNvPicPr preferRelativeResize="0"/>
          <p:nvPr/>
        </p:nvPicPr>
        <p:blipFill rotWithShape="1">
          <a:blip r:embed="rId3">
            <a:alphaModFix/>
          </a:blip>
          <a:srcRect b="65711" l="12033" r="9058" t="15797"/>
          <a:stretch/>
        </p:blipFill>
        <p:spPr>
          <a:xfrm>
            <a:off x="1066875" y="2834807"/>
            <a:ext cx="6661724" cy="920042"/>
          </a:xfrm>
          <a:prstGeom prst="rect">
            <a:avLst/>
          </a:prstGeom>
          <a:noFill/>
          <a:ln>
            <a:noFill/>
          </a:ln>
        </p:spPr>
      </p:pic>
      <p:sp>
        <p:nvSpPr>
          <p:cNvPr id="243" name="Google Shape;243;p30"/>
          <p:cNvSpPr txBox="1"/>
          <p:nvPr/>
        </p:nvSpPr>
        <p:spPr>
          <a:xfrm>
            <a:off x="1066875" y="2571750"/>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Beef tartare vs Steak tartare</a:t>
            </a:r>
            <a:endParaRPr sz="1000">
              <a:latin typeface="Lato"/>
              <a:ea typeface="Lato"/>
              <a:cs typeface="Lato"/>
              <a:sym typeface="Lato"/>
            </a:endParaRPr>
          </a:p>
        </p:txBody>
      </p:sp>
      <p:pic>
        <p:nvPicPr>
          <p:cNvPr id="244" name="Google Shape;244;p30"/>
          <p:cNvPicPr preferRelativeResize="0"/>
          <p:nvPr/>
        </p:nvPicPr>
        <p:blipFill rotWithShape="1">
          <a:blip r:embed="rId3">
            <a:alphaModFix/>
          </a:blip>
          <a:srcRect b="15480" l="9775" r="7865" t="60757"/>
          <a:stretch/>
        </p:blipFill>
        <p:spPr>
          <a:xfrm>
            <a:off x="1066875" y="3712700"/>
            <a:ext cx="6661734" cy="1132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1"/>
          <p:cNvPicPr preferRelativeResize="0"/>
          <p:nvPr/>
        </p:nvPicPr>
        <p:blipFill rotWithShape="1">
          <a:blip r:embed="rId3">
            <a:alphaModFix/>
          </a:blip>
          <a:srcRect b="63405" l="12507" r="7670" t="14308"/>
          <a:stretch/>
        </p:blipFill>
        <p:spPr>
          <a:xfrm>
            <a:off x="418775" y="513150"/>
            <a:ext cx="4631352" cy="989891"/>
          </a:xfrm>
          <a:prstGeom prst="rect">
            <a:avLst/>
          </a:prstGeom>
          <a:noFill/>
          <a:ln>
            <a:noFill/>
          </a:ln>
        </p:spPr>
      </p:pic>
      <p:sp>
        <p:nvSpPr>
          <p:cNvPr id="250" name="Google Shape;250;p31"/>
          <p:cNvSpPr txBox="1"/>
          <p:nvPr/>
        </p:nvSpPr>
        <p:spPr>
          <a:xfrm>
            <a:off x="5392525" y="12287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Oyster vs Huitre</a:t>
            </a:r>
            <a:endParaRPr sz="1000">
              <a:latin typeface="Lato"/>
              <a:ea typeface="Lato"/>
              <a:cs typeface="Lato"/>
              <a:sym typeface="Lato"/>
            </a:endParaRPr>
          </a:p>
        </p:txBody>
      </p:sp>
      <p:pic>
        <p:nvPicPr>
          <p:cNvPr id="251" name="Google Shape;251;p31"/>
          <p:cNvPicPr preferRelativeResize="0"/>
          <p:nvPr/>
        </p:nvPicPr>
        <p:blipFill rotWithShape="1">
          <a:blip r:embed="rId3">
            <a:alphaModFix/>
          </a:blip>
          <a:srcRect b="19649" l="11733" r="8445" t="61219"/>
          <a:stretch/>
        </p:blipFill>
        <p:spPr>
          <a:xfrm>
            <a:off x="418775" y="1424946"/>
            <a:ext cx="4631352" cy="849728"/>
          </a:xfrm>
          <a:prstGeom prst="rect">
            <a:avLst/>
          </a:prstGeom>
          <a:noFill/>
          <a:ln>
            <a:noFill/>
          </a:ln>
        </p:spPr>
      </p:pic>
      <p:pic>
        <p:nvPicPr>
          <p:cNvPr id="252" name="Google Shape;252;p31"/>
          <p:cNvPicPr preferRelativeResize="0"/>
          <p:nvPr/>
        </p:nvPicPr>
        <p:blipFill rotWithShape="1">
          <a:blip r:embed="rId4">
            <a:alphaModFix/>
          </a:blip>
          <a:srcRect b="57520" l="11445" r="8797" t="6659"/>
          <a:stretch/>
        </p:blipFill>
        <p:spPr>
          <a:xfrm>
            <a:off x="442800" y="2724150"/>
            <a:ext cx="4607324" cy="1128171"/>
          </a:xfrm>
          <a:prstGeom prst="rect">
            <a:avLst/>
          </a:prstGeom>
          <a:noFill/>
          <a:ln>
            <a:noFill/>
          </a:ln>
        </p:spPr>
      </p:pic>
      <p:pic>
        <p:nvPicPr>
          <p:cNvPr id="253" name="Google Shape;253;p31"/>
          <p:cNvPicPr preferRelativeResize="0"/>
          <p:nvPr/>
        </p:nvPicPr>
        <p:blipFill rotWithShape="1">
          <a:blip r:embed="rId4">
            <a:alphaModFix/>
          </a:blip>
          <a:srcRect b="10255" l="11445" r="8797" t="53924"/>
          <a:stretch/>
        </p:blipFill>
        <p:spPr>
          <a:xfrm>
            <a:off x="442800" y="3794280"/>
            <a:ext cx="4607324" cy="1128171"/>
          </a:xfrm>
          <a:prstGeom prst="rect">
            <a:avLst/>
          </a:prstGeom>
          <a:noFill/>
          <a:ln>
            <a:noFill/>
          </a:ln>
        </p:spPr>
      </p:pic>
      <p:sp>
        <p:nvSpPr>
          <p:cNvPr id="254" name="Google Shape;254;p31"/>
          <p:cNvSpPr txBox="1"/>
          <p:nvPr/>
        </p:nvSpPr>
        <p:spPr>
          <a:xfrm>
            <a:off x="5392525" y="3361213"/>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Stuffed Tomatoes vs Stuffed Peppers</a:t>
            </a:r>
            <a:endParaRPr sz="10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2"/>
          <p:cNvPicPr preferRelativeResize="0"/>
          <p:nvPr/>
        </p:nvPicPr>
        <p:blipFill rotWithShape="1">
          <a:blip r:embed="rId3">
            <a:alphaModFix/>
          </a:blip>
          <a:srcRect b="58164" l="12473" r="8978" t="8318"/>
          <a:stretch/>
        </p:blipFill>
        <p:spPr>
          <a:xfrm>
            <a:off x="459475" y="537550"/>
            <a:ext cx="4650076" cy="1255364"/>
          </a:xfrm>
          <a:prstGeom prst="rect">
            <a:avLst/>
          </a:prstGeom>
          <a:noFill/>
          <a:ln>
            <a:noFill/>
          </a:ln>
        </p:spPr>
      </p:pic>
      <p:pic>
        <p:nvPicPr>
          <p:cNvPr id="260" name="Google Shape;260;p32"/>
          <p:cNvPicPr preferRelativeResize="0"/>
          <p:nvPr/>
        </p:nvPicPr>
        <p:blipFill rotWithShape="1">
          <a:blip r:embed="rId3">
            <a:alphaModFix/>
          </a:blip>
          <a:srcRect b="15187" l="12811" r="8640" t="55634"/>
          <a:stretch/>
        </p:blipFill>
        <p:spPr>
          <a:xfrm>
            <a:off x="459475" y="1792914"/>
            <a:ext cx="4650076" cy="1092887"/>
          </a:xfrm>
          <a:prstGeom prst="rect">
            <a:avLst/>
          </a:prstGeom>
          <a:noFill/>
          <a:ln>
            <a:noFill/>
          </a:ln>
        </p:spPr>
      </p:pic>
      <p:sp>
        <p:nvSpPr>
          <p:cNvPr id="261" name="Google Shape;261;p32"/>
          <p:cNvSpPr txBox="1"/>
          <p:nvPr/>
        </p:nvSpPr>
        <p:spPr>
          <a:xfrm>
            <a:off x="5392525" y="12287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Buffalo wings vs Chicken Wings</a:t>
            </a:r>
            <a:endParaRPr sz="1000">
              <a:latin typeface="Lato"/>
              <a:ea typeface="Lato"/>
              <a:cs typeface="Lato"/>
              <a:sym typeface="Lato"/>
            </a:endParaRPr>
          </a:p>
        </p:txBody>
      </p:sp>
      <p:pic>
        <p:nvPicPr>
          <p:cNvPr id="262" name="Google Shape;262;p32"/>
          <p:cNvPicPr preferRelativeResize="0"/>
          <p:nvPr/>
        </p:nvPicPr>
        <p:blipFill rotWithShape="1">
          <a:blip r:embed="rId4">
            <a:alphaModFix/>
          </a:blip>
          <a:srcRect b="14860" l="12022" r="7990" t="59692"/>
          <a:stretch/>
        </p:blipFill>
        <p:spPr>
          <a:xfrm>
            <a:off x="459475" y="4116311"/>
            <a:ext cx="4590648" cy="959088"/>
          </a:xfrm>
          <a:prstGeom prst="rect">
            <a:avLst/>
          </a:prstGeom>
          <a:noFill/>
          <a:ln>
            <a:noFill/>
          </a:ln>
        </p:spPr>
      </p:pic>
      <p:pic>
        <p:nvPicPr>
          <p:cNvPr id="263" name="Google Shape;263;p32"/>
          <p:cNvPicPr preferRelativeResize="0"/>
          <p:nvPr/>
        </p:nvPicPr>
        <p:blipFill rotWithShape="1">
          <a:blip r:embed="rId4">
            <a:alphaModFix/>
          </a:blip>
          <a:srcRect b="63191" l="12022" r="7990" t="11361"/>
          <a:stretch/>
        </p:blipFill>
        <p:spPr>
          <a:xfrm>
            <a:off x="459475" y="3157225"/>
            <a:ext cx="4590648" cy="959088"/>
          </a:xfrm>
          <a:prstGeom prst="rect">
            <a:avLst/>
          </a:prstGeom>
          <a:noFill/>
          <a:ln>
            <a:noFill/>
          </a:ln>
        </p:spPr>
      </p:pic>
      <p:sp>
        <p:nvSpPr>
          <p:cNvPr id="264" name="Google Shape;264;p32"/>
          <p:cNvSpPr txBox="1"/>
          <p:nvPr/>
        </p:nvSpPr>
        <p:spPr>
          <a:xfrm>
            <a:off x="5392525" y="3972338"/>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Schnitzel vs Fish&amp;Chips</a:t>
            </a:r>
            <a:endParaRPr sz="10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nvSpPr>
        <p:spPr>
          <a:xfrm>
            <a:off x="851650" y="79670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latin typeface="Lato"/>
                <a:ea typeface="Lato"/>
                <a:cs typeface="Lato"/>
                <a:sym typeface="Lato"/>
              </a:rPr>
              <a:t>3 - Analisi del Dataset pulito</a:t>
            </a:r>
            <a:endParaRPr b="1" sz="1600">
              <a:latin typeface="Lato"/>
              <a:ea typeface="Lato"/>
              <a:cs typeface="Lato"/>
              <a:sym typeface="Lato"/>
            </a:endParaRPr>
          </a:p>
        </p:txBody>
      </p:sp>
      <p:sp>
        <p:nvSpPr>
          <p:cNvPr id="270" name="Google Shape;270;p33"/>
          <p:cNvSpPr txBox="1"/>
          <p:nvPr/>
        </p:nvSpPr>
        <p:spPr>
          <a:xfrm>
            <a:off x="851650" y="1265025"/>
            <a:ext cx="80094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 sz="1100"/>
              <a:t>Varianza</a:t>
            </a:r>
            <a:r>
              <a:rPr b="1" lang="it" sz="1100"/>
              <a:t> intra-classe</a:t>
            </a:r>
            <a:endParaRPr b="1" sz="1100"/>
          </a:p>
          <a:p>
            <a:pPr indent="0" lvl="0" marL="0" rtl="0" algn="l">
              <a:lnSpc>
                <a:spcPct val="115000"/>
              </a:lnSpc>
              <a:spcBef>
                <a:spcPts val="0"/>
              </a:spcBef>
              <a:spcAft>
                <a:spcPts val="0"/>
              </a:spcAft>
              <a:buNone/>
            </a:pPr>
            <a:r>
              <a:rPr lang="it" sz="1100"/>
              <a:t>Meno forte invece il fenomeno di varianza intra classe, di seguito mostriamo alcune classi dove l'oggetto da classificare è presente con forme, colore e texture diverse.    </a:t>
            </a:r>
            <a:endParaRPr>
              <a:latin typeface="Lato"/>
              <a:ea typeface="Lato"/>
              <a:cs typeface="Lato"/>
              <a:sym typeface="Lato"/>
            </a:endParaRPr>
          </a:p>
        </p:txBody>
      </p:sp>
      <p:sp>
        <p:nvSpPr>
          <p:cNvPr id="271" name="Google Shape;271;p33"/>
          <p:cNvSpPr txBox="1"/>
          <p:nvPr/>
        </p:nvSpPr>
        <p:spPr>
          <a:xfrm>
            <a:off x="4911800" y="3284675"/>
            <a:ext cx="258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a:latin typeface="Lato"/>
                <a:ea typeface="Lato"/>
                <a:cs typeface="Lato"/>
                <a:sym typeface="Lato"/>
              </a:rPr>
              <a:t>Ice Cream </a:t>
            </a:r>
            <a:endParaRPr sz="1000">
              <a:latin typeface="Lato"/>
              <a:ea typeface="Lato"/>
              <a:cs typeface="Lato"/>
              <a:sym typeface="Lato"/>
            </a:endParaRPr>
          </a:p>
        </p:txBody>
      </p:sp>
      <p:pic>
        <p:nvPicPr>
          <p:cNvPr id="272" name="Google Shape;272;p33"/>
          <p:cNvPicPr preferRelativeResize="0"/>
          <p:nvPr/>
        </p:nvPicPr>
        <p:blipFill rotWithShape="1">
          <a:blip r:embed="rId3">
            <a:alphaModFix/>
          </a:blip>
          <a:srcRect b="56028" l="12470" r="8353" t="5765"/>
          <a:stretch/>
        </p:blipFill>
        <p:spPr>
          <a:xfrm>
            <a:off x="899675" y="2469925"/>
            <a:ext cx="3802476" cy="1031237"/>
          </a:xfrm>
          <a:prstGeom prst="rect">
            <a:avLst/>
          </a:prstGeom>
          <a:noFill/>
          <a:ln>
            <a:noFill/>
          </a:ln>
        </p:spPr>
      </p:pic>
      <p:pic>
        <p:nvPicPr>
          <p:cNvPr id="273" name="Google Shape;273;p33"/>
          <p:cNvPicPr preferRelativeResize="0"/>
          <p:nvPr/>
        </p:nvPicPr>
        <p:blipFill rotWithShape="1">
          <a:blip r:embed="rId3">
            <a:alphaModFix/>
          </a:blip>
          <a:srcRect b="8091" l="12470" r="8353" t="53702"/>
          <a:stretch/>
        </p:blipFill>
        <p:spPr>
          <a:xfrm>
            <a:off x="899675" y="3501163"/>
            <a:ext cx="3802476" cy="10312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